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 id="2147483664" r:id="rId2"/>
  </p:sldMasterIdLst>
  <p:notesMasterIdLst>
    <p:notesMasterId r:id="rId25"/>
  </p:notesMasterIdLst>
  <p:sldIdLst>
    <p:sldId id="256" r:id="rId3"/>
    <p:sldId id="311" r:id="rId4"/>
    <p:sldId id="310" r:id="rId5"/>
    <p:sldId id="308" r:id="rId6"/>
    <p:sldId id="259" r:id="rId7"/>
    <p:sldId id="338" r:id="rId8"/>
    <p:sldId id="260" r:id="rId9"/>
    <p:sldId id="261" r:id="rId10"/>
    <p:sldId id="350" r:id="rId11"/>
    <p:sldId id="265" r:id="rId12"/>
    <p:sldId id="356" r:id="rId13"/>
    <p:sldId id="343" r:id="rId14"/>
    <p:sldId id="348" r:id="rId15"/>
    <p:sldId id="359" r:id="rId16"/>
    <p:sldId id="266" r:id="rId17"/>
    <p:sldId id="357" r:id="rId18"/>
    <p:sldId id="345" r:id="rId19"/>
    <p:sldId id="358" r:id="rId20"/>
    <p:sldId id="273" r:id="rId21"/>
    <p:sldId id="352" r:id="rId22"/>
    <p:sldId id="277" r:id="rId23"/>
    <p:sldId id="278" r:id="rId24"/>
  </p:sldIdLst>
  <p:sldSz cx="12192000" cy="6858000"/>
  <p:notesSz cx="6881813"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58"/>
    <p:restoredTop sz="68776" autoAdjust="0"/>
  </p:normalViewPr>
  <p:slideViewPr>
    <p:cSldViewPr snapToGrid="0">
      <p:cViewPr varScale="1">
        <p:scale>
          <a:sx n="86" d="100"/>
          <a:sy n="86" d="100"/>
        </p:scale>
        <p:origin x="2448" y="1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jpg>
</file>

<file path=ppt/media/image11.jp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82118" cy="46481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98101" y="0"/>
            <a:ext cx="2982118" cy="464819"/>
          </a:xfrm>
          <a:prstGeom prst="rect">
            <a:avLst/>
          </a:prstGeom>
          <a:noFill/>
          <a:ln>
            <a:noFill/>
          </a:ln>
        </p:spPr>
        <p:txBody>
          <a:bodyPr spcFirstLastPara="1" wrap="square" lIns="91425" tIns="91425" rIns="91425" bIns="91425" anchor="t" anchorCtr="0"/>
          <a:lstStyle>
            <a:lvl1pPr marR="0" lvl="0" algn="r"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42900" y="696912"/>
            <a:ext cx="6196012"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8181" y="4415789"/>
            <a:ext cx="5505450" cy="4183379"/>
          </a:xfrm>
          <a:prstGeom prst="rect">
            <a:avLst/>
          </a:prstGeom>
          <a:noFill/>
          <a:ln>
            <a:noFill/>
          </a:ln>
        </p:spPr>
        <p:txBody>
          <a:bodyPr spcFirstLastPara="1" wrap="square" lIns="91425" tIns="91425" rIns="91425" bIns="91425" anchor="t" anchorCtr="0"/>
          <a:lstStyle>
            <a:lvl1pPr marL="457200" marR="0" lvl="0"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1pPr>
            <a:lvl2pPr marL="914400" marR="0" lvl="1"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2pPr>
            <a:lvl3pPr marL="1371600" marR="0" lvl="2"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3pPr>
            <a:lvl4pPr marL="1828800" marR="0" lvl="3"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4pPr>
            <a:lvl5pPr marL="2286000" marR="0" lvl="4"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5pPr>
            <a:lvl6pPr marL="2743200" marR="0" lvl="5"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6pPr>
            <a:lvl7pPr marL="3200400" marR="0" lvl="6"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7pPr>
            <a:lvl8pPr marL="3657600" marR="0" lvl="7"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8pPr>
            <a:lvl9pPr marL="4114800" marR="0" lvl="8"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2982118" cy="464819"/>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98101" y="8829967"/>
            <a:ext cx="2982118" cy="464819"/>
          </a:xfrm>
          <a:prstGeom prst="rect">
            <a:avLst/>
          </a:prstGeom>
          <a:noFill/>
          <a:ln>
            <a:noFill/>
          </a:ln>
        </p:spPr>
        <p:txBody>
          <a:bodyPr spcFirstLastPara="1" wrap="square" lIns="92425" tIns="46200" rIns="92425" bIns="462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CA"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58153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8181" y="4415789"/>
            <a:ext cx="5505450" cy="418337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
        <p:nvSpPr>
          <p:cNvPr id="157" name="Google Shape;157;p1: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0: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 name="Google Shape;224;p10: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exciting thing is how easy this is. </a:t>
            </a:r>
            <a:r>
              <a:rPr lang="en-CA" sz="1200" b="0" i="0" u="none" strike="noStrike" cap="none" dirty="0">
                <a:solidFill>
                  <a:srgbClr val="00B4C2"/>
                </a:solidFill>
                <a:latin typeface="Calibri"/>
                <a:ea typeface="Calibri"/>
                <a:cs typeface="Calibri"/>
                <a:sym typeface="Calibri"/>
              </a:rPr>
              <a:t>If a company can answer Yes to each question they are </a:t>
            </a:r>
            <a:r>
              <a:rPr lang="en-CA" sz="1200" b="0" i="0" u="none" strike="noStrike" cap="none" dirty="0" err="1">
                <a:solidFill>
                  <a:srgbClr val="00B4C2"/>
                </a:solidFill>
                <a:latin typeface="Calibri"/>
                <a:ea typeface="Calibri"/>
                <a:cs typeface="Calibri"/>
                <a:sym typeface="Calibri"/>
              </a:rPr>
              <a:t>OpenChain</a:t>
            </a:r>
            <a:r>
              <a:rPr lang="en-CA" sz="1200" b="0" i="0" u="none" strike="noStrike" cap="none" dirty="0">
                <a:solidFill>
                  <a:srgbClr val="00B4C2"/>
                </a:solidFill>
                <a:latin typeface="Calibri"/>
                <a:ea typeface="Calibri"/>
                <a:cs typeface="Calibri"/>
                <a:sym typeface="Calibri"/>
              </a:rPr>
              <a:t> Conformant. This is a process companies can go through at their own pace and in private on the online Web App. Their conformance is only made public after they have passed the questionnaire and finalize their self-certification.</a:t>
            </a:r>
            <a:endParaRPr sz="1200" b="0" i="0" u="none" strike="noStrike" cap="none" dirty="0">
              <a:solidFill>
                <a:schemeClr val="dk1"/>
              </a:solidFill>
              <a:latin typeface="Calibri"/>
              <a:ea typeface="Calibri"/>
              <a:cs typeface="Calibri"/>
              <a:sym typeface="Calibri"/>
            </a:endParaRPr>
          </a:p>
        </p:txBody>
      </p:sp>
      <p:sp>
        <p:nvSpPr>
          <p:cNvPr id="225" name="Google Shape;225;p10: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There are a number of companies with a publicly announced OpenChain Conformant program. These companies come from a wide range of industries and represent a wide range of company sizes. Of course, there are many more undergoing OpenChain Conformance or without a publicly announced program.</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4296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Companies that meet the OpenChain Specification requirements can use a badge to identify their OpenChain Conformant program and the products that went through this program.</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58293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We have seen the energy around the project emerge in interesting and useful new ways. For example, a German certification authority called TUV Sud has recently started to offer an open source compliance certification based on OpenChain. This is useful for areas such as automotive where TUV Sud is synonymous with quality checks by a third party.</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54280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We have seen the energy around the project emerge in interesting and useful new ways. For example, a German certification authority called TUV Sud has recently started to offer an open source compliance certification based on OpenChain. This is useful for areas such as automotive where TUV Sud is synonymous with quality checks by a third party.</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14</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983220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1: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11: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To support this journey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especially around filling in the gaps identified when going through the OpenChain Conformance process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companies can use the library of material in the OpenChain Curriculum.</a:t>
            </a:r>
            <a:endParaRPr sz="1200" b="0" i="0" u="none" strike="noStrike" cap="none" dirty="0">
              <a:solidFill>
                <a:schemeClr val="dk1"/>
              </a:solidFill>
              <a:latin typeface="Calibri"/>
              <a:ea typeface="Calibri"/>
              <a:cs typeface="Calibri"/>
              <a:sym typeface="Calibri"/>
            </a:endParaRPr>
          </a:p>
        </p:txBody>
      </p:sp>
      <p:sp>
        <p:nvSpPr>
          <p:cNvPr id="232" name="Google Shape;232;p11: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6: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The OpenChain Specification confirms a company has open source processes, policies and training.</a:t>
            </a:r>
            <a:br>
              <a:rPr lang="en-CA" sz="1200" b="0" i="0" u="none" strike="noStrike" cap="none" dirty="0">
                <a:solidFill>
                  <a:srgbClr val="00B4C2"/>
                </a:solidFill>
                <a:latin typeface="Calibri"/>
                <a:ea typeface="Calibri"/>
                <a:cs typeface="Calibri"/>
                <a:sym typeface="Calibri"/>
              </a:rPr>
            </a:b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Companies have the flexibility to decide the content of each specific process, policies and training.</a:t>
            </a:r>
            <a:endParaRPr sz="1200" b="0" i="0" u="none" strike="noStrike" cap="none" dirty="0">
              <a:solidFill>
                <a:schemeClr val="dk1"/>
              </a:solidFill>
              <a:latin typeface="Calibri"/>
              <a:ea typeface="Calibri"/>
              <a:cs typeface="Calibri"/>
              <a:sym typeface="Calibri"/>
            </a:endParaRPr>
          </a:p>
        </p:txBody>
      </p:sp>
      <p:sp>
        <p:nvSpPr>
          <p:cNvPr id="197" name="Google Shape;197;p6: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961637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Here are the current Platinum Member companies in the OpenChain Project. As you can see, they are diverse, with Adobe standing shoulder to shoulder with Toyota in establishing this standard for open source compliance.</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01382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individuals involved in our community are diverse. You can see here that the leads of our various work teams are from areas of the OpenChain community outside of the Platinum Members. We regard this diversity as a great strength in the project.</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9624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community is very inclusive and all of our day to day work is done via work teams that meet via phone twice a month. We do a lot of our work on these calls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where we publish slides and minutes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and we also do a lot of work on our mailing lists. Everyone is welcome to both. Indeed, we are actively seeking knowledge and contributors from all over the world. We are building a global standard and we want it to have a comprehensive global perspective.</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86287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Here is </a:t>
            </a:r>
            <a:r>
              <a:rPr lang="en-US" sz="1200" b="0" i="0" u="none" strike="noStrike" cap="none">
                <a:solidFill>
                  <a:schemeClr val="dk1"/>
                </a:solidFill>
                <a:latin typeface="Calibri"/>
                <a:ea typeface="Calibri"/>
                <a:cs typeface="Calibri"/>
                <a:sym typeface="Calibri"/>
              </a:rPr>
              <a:t>a quick </a:t>
            </a:r>
            <a:r>
              <a:rPr lang="en-US" sz="1200" b="0" i="0" u="none" strike="noStrike" cap="none" dirty="0">
                <a:solidFill>
                  <a:schemeClr val="dk1"/>
                </a:solidFill>
                <a:latin typeface="Calibri"/>
                <a:ea typeface="Calibri"/>
                <a:cs typeface="Calibri"/>
                <a:sym typeface="Calibri"/>
              </a:rPr>
              <a:t>tour of Linux Foundation projects. We are not going to dwell on any single project. We are looking at scale.</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OpenChain is all about making everything more effective. A good concept to capture this is that we are raising all the boats, a process that will benefit all.</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479121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p2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You are invited to be part of this. You can join our community by visiting our website, subscribing to a mailing list, or hopping on one of our calls. You can also access the self-certification web-app and check how your current overarching processes map to international norms. Naturally that is completely private until you want to declare OpenChain Conformance.</a:t>
            </a:r>
            <a:endParaRPr sz="1200" b="0" i="0" u="none" strike="noStrike" cap="none" dirty="0">
              <a:solidFill>
                <a:schemeClr val="dk1"/>
              </a:solidFill>
              <a:latin typeface="Calibri"/>
              <a:ea typeface="Calibri"/>
              <a:cs typeface="Calibri"/>
              <a:sym typeface="Calibri"/>
            </a:endParaRPr>
          </a:p>
        </p:txBody>
      </p:sp>
      <p:sp>
        <p:nvSpPr>
          <p:cNvPr id="315" name="Google Shape;315;p2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3: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2" name="Google Shape;322;p23:notes"/>
          <p:cNvSpPr txBox="1">
            <a:spLocks noGrp="1"/>
          </p:cNvSpPr>
          <p:nvPr>
            <p:ph type="body" idx="1"/>
          </p:nvPr>
        </p:nvSpPr>
        <p:spPr>
          <a:xfrm>
            <a:off x="688180" y="4415790"/>
            <a:ext cx="5505300" cy="418350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And that’s it. OpenChain is the standard that explains the key requirements of quality open source compliance programs. It is open, it has a vibrant community, and we want to work with you. Thank you so much for your time. Any questions?</a:t>
            </a:r>
            <a:endParaRPr sz="1200" b="0" i="0" u="none" strike="noStrike" cap="none" dirty="0">
              <a:solidFill>
                <a:schemeClr val="dk1"/>
              </a:solidFill>
              <a:latin typeface="Calibri"/>
              <a:ea typeface="Calibri"/>
              <a:cs typeface="Calibri"/>
              <a:sym typeface="Calibri"/>
            </a:endParaRPr>
          </a:p>
        </p:txBody>
      </p:sp>
      <p:sp>
        <p:nvSpPr>
          <p:cNvPr id="323" name="Google Shape;323;p23:notes"/>
          <p:cNvSpPr txBox="1">
            <a:spLocks noGrp="1"/>
          </p:cNvSpPr>
          <p:nvPr>
            <p:ph type="sldNum" idx="12"/>
          </p:nvPr>
        </p:nvSpPr>
        <p:spPr>
          <a:xfrm>
            <a:off x="3898094" y="8829967"/>
            <a:ext cx="29820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CA" sz="1200" b="0" i="0" u="none" strike="noStrike" cap="none">
                <a:solidFill>
                  <a:schemeClr val="dk1"/>
                </a:solidFill>
                <a:latin typeface="Calibri"/>
                <a:ea typeface="Calibri"/>
                <a:cs typeface="Calibri"/>
                <a:sym typeface="Calibri"/>
              </a:rPr>
              <a:t>22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Open source license compliance is a gateway to accessing projects like these. It is gateway to 16 billion dollars of code, platforms that can accelerate any market.</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There is a clear business context for compliance. While often characterized as a boring legal matter, compliance is core to effective strategic engagement with open source technology.</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most important thing is that the </a:t>
            </a:r>
            <a:r>
              <a:rPr lang="en-CA" sz="1200" b="0" i="0" u="none" strike="noStrike" cap="none" dirty="0" err="1">
                <a:solidFill>
                  <a:srgbClr val="00B4C2"/>
                </a:solidFill>
                <a:latin typeface="Calibri"/>
                <a:ea typeface="Calibri"/>
                <a:cs typeface="Calibri"/>
                <a:sym typeface="Calibri"/>
              </a:rPr>
              <a:t>OpenChain</a:t>
            </a:r>
            <a:r>
              <a:rPr lang="en-CA" sz="1200" b="0" i="0" u="none" strike="noStrike" cap="none" dirty="0">
                <a:solidFill>
                  <a:srgbClr val="00B4C2"/>
                </a:solidFill>
                <a:latin typeface="Calibri"/>
                <a:ea typeface="Calibri"/>
                <a:cs typeface="Calibri"/>
                <a:sym typeface="Calibri"/>
              </a:rPr>
              <a:t> Specification defines the requirements for a quality compliance program. </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This definition is kept as simple and as broadly applicable as possible to ensure global accessibility.</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53537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5: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5: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It defines the big picture, showing the inflection points where a company should have processes, policies or training.</a:t>
            </a:r>
            <a:endParaRPr sz="1200" b="0" i="0" u="none" strike="noStrike" cap="none" dirty="0">
              <a:solidFill>
                <a:schemeClr val="dk1"/>
              </a:solidFill>
              <a:latin typeface="Calibri"/>
              <a:ea typeface="Calibri"/>
              <a:cs typeface="Calibri"/>
              <a:sym typeface="Calibri"/>
            </a:endParaRPr>
          </a:p>
        </p:txBody>
      </p:sp>
      <p:sp>
        <p:nvSpPr>
          <p:cNvPr id="186" name="Google Shape;186;p5: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6: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The OpenChain Specification confirms a company has open source processes, policies and training.</a:t>
            </a:r>
            <a:br>
              <a:rPr lang="en-CA" sz="1200" b="0" i="0" u="none" strike="noStrike" cap="none" dirty="0">
                <a:solidFill>
                  <a:srgbClr val="00B4C2"/>
                </a:solidFill>
                <a:latin typeface="Calibri"/>
                <a:ea typeface="Calibri"/>
                <a:cs typeface="Calibri"/>
                <a:sym typeface="Calibri"/>
              </a:rPr>
            </a:b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Companies have the flexibility to decide the content of each specific process, policies and training.</a:t>
            </a:r>
            <a:endParaRPr sz="1200" b="0" i="0" u="none" strike="noStrike" cap="none" dirty="0">
              <a:solidFill>
                <a:schemeClr val="dk1"/>
              </a:solidFill>
              <a:latin typeface="Calibri"/>
              <a:ea typeface="Calibri"/>
              <a:cs typeface="Calibri"/>
              <a:sym typeface="Calibri"/>
            </a:endParaRPr>
          </a:p>
        </p:txBody>
      </p:sp>
      <p:sp>
        <p:nvSpPr>
          <p:cNvPr id="197" name="Google Shape;197;p6: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Another great announcement today related to conformance. We have a free self-certification web app and – as of today – we are announcing a huge revamp. The updated web app aligns with the user experience in sister projects, and provides a responsive interface for computers, tablets and mobile phones.</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61175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a:stretch/>
        </p:blipFill>
        <p:spPr>
          <a:xfrm>
            <a:off x="3525312" y="803025"/>
            <a:ext cx="5141400" cy="2851800"/>
          </a:xfrm>
          <a:prstGeom prst="rect">
            <a:avLst/>
          </a:prstGeom>
          <a:noFill/>
          <a:ln>
            <a:noFill/>
          </a:ln>
        </p:spPr>
      </p:pic>
      <p:sp>
        <p:nvSpPr>
          <p:cNvPr id="17" name="Google Shape;17;p2"/>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 name="Google Shape;18;p2"/>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 name="Google Shape;19;p2"/>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ctrTitle"/>
          </p:nvPr>
        </p:nvSpPr>
        <p:spPr>
          <a:xfrm>
            <a:off x="1447800" y="3419475"/>
            <a:ext cx="9144000" cy="1247774"/>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7F7F7F"/>
              </a:buClr>
              <a:buSzPts val="4400"/>
              <a:buFont typeface="Arial"/>
              <a:buNone/>
              <a:defRPr sz="4400" b="0" i="0" u="none" strike="noStrike" cap="none">
                <a:solidFill>
                  <a:srgbClr val="7F7F7F"/>
                </a:solidFill>
                <a:latin typeface="Arial"/>
                <a:ea typeface="Arial"/>
                <a:cs typeface="Arial"/>
                <a:sym typeface="Arial"/>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21" name="Google Shape;21;p2"/>
          <p:cNvSpPr txBox="1">
            <a:spLocks noGrp="1"/>
          </p:cNvSpPr>
          <p:nvPr>
            <p:ph type="subTitle" idx="1"/>
          </p:nvPr>
        </p:nvSpPr>
        <p:spPr>
          <a:xfrm>
            <a:off x="1447800" y="4667250"/>
            <a:ext cx="9144000" cy="428625"/>
          </a:xfrm>
          <a:prstGeom prst="rect">
            <a:avLst/>
          </a:prstGeom>
          <a:noFill/>
          <a:ln>
            <a:noFill/>
          </a:ln>
        </p:spPr>
        <p:txBody>
          <a:bodyPr spcFirstLastPara="1" wrap="square" lIns="91425" tIns="91425" rIns="91425" bIns="91425" anchor="t" anchorCtr="0"/>
          <a:lstStyle>
            <a:lvl1pPr marR="0" lvl="0" algn="ctr" rtl="0">
              <a:lnSpc>
                <a:spcPct val="90000"/>
              </a:lnSpc>
              <a:spcBef>
                <a:spcPts val="1000"/>
              </a:spcBef>
              <a:spcAft>
                <a:spcPts val="0"/>
              </a:spcAft>
              <a:buClr>
                <a:srgbClr val="00B4C2"/>
              </a:buClr>
              <a:buSzPts val="2400"/>
              <a:buFont typeface="Arial"/>
              <a:buNone/>
              <a:defRPr sz="2400" b="0" i="0" u="none" strike="noStrike" cap="none">
                <a:solidFill>
                  <a:srgbClr val="00B4C2"/>
                </a:solidFill>
                <a:latin typeface="Calibri"/>
                <a:ea typeface="Calibri"/>
                <a:cs typeface="Calibri"/>
                <a:sym typeface="Calibri"/>
              </a:defRPr>
            </a:lvl1pPr>
            <a:lvl2pPr marR="0" lvl="1" algn="ctr" rtl="0">
              <a:lnSpc>
                <a:spcPct val="90000"/>
              </a:lnSpc>
              <a:spcBef>
                <a:spcPts val="500"/>
              </a:spcBef>
              <a:spcAft>
                <a:spcPts val="0"/>
              </a:spcAft>
              <a:buClr>
                <a:srgbClr val="7F7F7F"/>
              </a:buClr>
              <a:buSzPts val="2000"/>
              <a:buFont typeface="Arial"/>
              <a:buNone/>
              <a:defRPr sz="2000" b="0" i="0" u="none" strike="noStrike" cap="none">
                <a:solidFill>
                  <a:srgbClr val="7F7F7F"/>
                </a:solidFill>
                <a:latin typeface="Calibri"/>
                <a:ea typeface="Calibri"/>
                <a:cs typeface="Calibri"/>
                <a:sym typeface="Calibri"/>
              </a:defRPr>
            </a:lvl2pPr>
            <a:lvl3pPr marR="0" lvl="2" algn="ctr" rtl="0">
              <a:lnSpc>
                <a:spcPct val="90000"/>
              </a:lnSpc>
              <a:spcBef>
                <a:spcPts val="500"/>
              </a:spcBef>
              <a:spcAft>
                <a:spcPts val="0"/>
              </a:spcAft>
              <a:buClr>
                <a:srgbClr val="7F7F7F"/>
              </a:buClr>
              <a:buSzPts val="1800"/>
              <a:buFont typeface="Arial"/>
              <a:buNone/>
              <a:defRPr sz="1800" b="0" i="0" u="none" strike="noStrike" cap="none">
                <a:solidFill>
                  <a:srgbClr val="7F7F7F"/>
                </a:solidFill>
                <a:latin typeface="Calibri"/>
                <a:ea typeface="Calibri"/>
                <a:cs typeface="Calibri"/>
                <a:sym typeface="Calibri"/>
              </a:defRPr>
            </a:lvl3pPr>
            <a:lvl4pPr marR="0" lvl="3"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4pPr>
            <a:lvl5pPr marR="0" lvl="4"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ftr" idx="11"/>
          </p:nvPr>
        </p:nvSpPr>
        <p:spPr>
          <a:xfrm>
            <a:off x="4038600" y="61563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Point">
  <p:cSld name="Big Point">
    <p:spTree>
      <p:nvGrpSpPr>
        <p:cNvPr id="1" name="Shape 23"/>
        <p:cNvGrpSpPr/>
        <p:nvPr/>
      </p:nvGrpSpPr>
      <p:grpSpPr>
        <a:xfrm>
          <a:off x="0" y="0"/>
          <a:ext cx="0" cy="0"/>
          <a:chOff x="0" y="0"/>
          <a:chExt cx="0" cy="0"/>
        </a:xfrm>
      </p:grpSpPr>
      <p:pic>
        <p:nvPicPr>
          <p:cNvPr id="24" name="Google Shape;24;p3"/>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25" name="Google Shape;25;p3"/>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 name="Google Shape;26;p3"/>
          <p:cNvSpPr/>
          <p:nvPr/>
        </p:nvSpPr>
        <p:spPr>
          <a:xfrm>
            <a:off x="4081462"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 name="Google Shape;27;p3"/>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p3"/>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3600"/>
              <a:buFont typeface="Calibri"/>
              <a:buNone/>
              <a:defRPr sz="36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29" name="Google Shape;29;p3"/>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3"/>
          <p:cNvSpPr txBox="1">
            <a:spLocks noGrp="1"/>
          </p:cNvSpPr>
          <p:nvPr>
            <p:ph type="ftr" idx="11"/>
          </p:nvPr>
        </p:nvSpPr>
        <p:spPr>
          <a:xfrm>
            <a:off x="4038600" y="6237287"/>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3"/>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type="obj">
  <p:cSld name="OBJECT">
    <p:spTree>
      <p:nvGrpSpPr>
        <p:cNvPr id="1" name="Shape 32"/>
        <p:cNvGrpSpPr/>
        <p:nvPr/>
      </p:nvGrpSpPr>
      <p:grpSpPr>
        <a:xfrm>
          <a:off x="0" y="0"/>
          <a:ext cx="0" cy="0"/>
          <a:chOff x="0" y="0"/>
          <a:chExt cx="0" cy="0"/>
        </a:xfrm>
      </p:grpSpPr>
      <p:sp>
        <p:nvSpPr>
          <p:cNvPr id="33" name="Google Shape;33;p4"/>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 name="Google Shape;34;p4"/>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 name="Google Shape;35;p4"/>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 name="Google Shape;36;p4"/>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37" name="Google Shape;37;p4"/>
          <p:cNvSpPr txBox="1">
            <a:spLocks noGrp="1"/>
          </p:cNvSpPr>
          <p:nvPr>
            <p:ph type="body" idx="1"/>
          </p:nvPr>
        </p:nvSpPr>
        <p:spPr>
          <a:xfrm>
            <a:off x="838200" y="1825625"/>
            <a:ext cx="10515599" cy="382905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8" name="Google Shape;38;p4"/>
          <p:cNvSpPr txBox="1">
            <a:spLocks noGrp="1"/>
          </p:cNvSpPr>
          <p:nvPr>
            <p:ph type="dt" idx="10"/>
          </p:nvPr>
        </p:nvSpPr>
        <p:spPr>
          <a:xfrm>
            <a:off x="8743950" y="6235700"/>
            <a:ext cx="130492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4"/>
          <p:cNvSpPr txBox="1">
            <a:spLocks noGrp="1"/>
          </p:cNvSpPr>
          <p:nvPr>
            <p:ph type="ftr" idx="11"/>
          </p:nvPr>
        </p:nvSpPr>
        <p:spPr>
          <a:xfrm>
            <a:off x="4038600" y="6237287"/>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0" name="Google Shape;40;p4"/>
          <p:cNvSpPr txBox="1">
            <a:spLocks noGrp="1"/>
          </p:cNvSpPr>
          <p:nvPr>
            <p:ph type="sldNum" idx="12"/>
          </p:nvPr>
        </p:nvSpPr>
        <p:spPr>
          <a:xfrm>
            <a:off x="10048875" y="6235700"/>
            <a:ext cx="130492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d Slide">
  <p:cSld name="End Slide">
    <p:spTree>
      <p:nvGrpSpPr>
        <p:cNvPr id="1" name="Shape 41"/>
        <p:cNvGrpSpPr/>
        <p:nvPr/>
      </p:nvGrpSpPr>
      <p:grpSpPr>
        <a:xfrm>
          <a:off x="0" y="0"/>
          <a:ext cx="0" cy="0"/>
          <a:chOff x="0" y="0"/>
          <a:chExt cx="0" cy="0"/>
        </a:xfrm>
      </p:grpSpPr>
      <p:sp>
        <p:nvSpPr>
          <p:cNvPr id="42" name="Google Shape;42;p5"/>
          <p:cNvSpPr/>
          <p:nvPr/>
        </p:nvSpPr>
        <p:spPr>
          <a:xfrm>
            <a:off x="5019675" y="1914525"/>
            <a:ext cx="7172324" cy="1808162"/>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3" name="Google Shape;43;p5"/>
          <p:cNvPicPr preferRelativeResize="0"/>
          <p:nvPr/>
        </p:nvPicPr>
        <p:blipFill rotWithShape="1">
          <a:blip r:embed="rId2">
            <a:alphaModFix/>
          </a:blip>
          <a:srcRect/>
          <a:stretch/>
        </p:blipFill>
        <p:spPr>
          <a:xfrm>
            <a:off x="838200" y="5800725"/>
            <a:ext cx="1425574" cy="790575"/>
          </a:xfrm>
          <a:prstGeom prst="rect">
            <a:avLst/>
          </a:prstGeom>
          <a:noFill/>
          <a:ln>
            <a:noFill/>
          </a:ln>
        </p:spPr>
      </p:pic>
      <p:pic>
        <p:nvPicPr>
          <p:cNvPr id="44" name="Google Shape;44;p5"/>
          <p:cNvPicPr preferRelativeResize="0"/>
          <p:nvPr/>
        </p:nvPicPr>
        <p:blipFill rotWithShape="1">
          <a:blip r:embed="rId3">
            <a:alphaModFix/>
          </a:blip>
          <a:srcRect/>
          <a:stretch/>
        </p:blipFill>
        <p:spPr>
          <a:xfrm>
            <a:off x="838200" y="1914525"/>
            <a:ext cx="4070350" cy="1808162"/>
          </a:xfrm>
          <a:prstGeom prst="rect">
            <a:avLst/>
          </a:prstGeom>
          <a:noFill/>
          <a:ln>
            <a:noFill/>
          </a:ln>
        </p:spPr>
      </p:pic>
      <p:sp>
        <p:nvSpPr>
          <p:cNvPr id="45" name="Google Shape;45;p5"/>
          <p:cNvSpPr txBox="1">
            <a:spLocks noGrp="1"/>
          </p:cNvSpPr>
          <p:nvPr>
            <p:ph type="title"/>
          </p:nvPr>
        </p:nvSpPr>
        <p:spPr>
          <a:xfrm>
            <a:off x="5153023" y="1914525"/>
            <a:ext cx="7038976" cy="180793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46" name="Google Shape;46;p5"/>
          <p:cNvSpPr txBox="1">
            <a:spLocks noGrp="1"/>
          </p:cNvSpPr>
          <p:nvPr>
            <p:ph type="dt" idx="10"/>
          </p:nvPr>
        </p:nvSpPr>
        <p:spPr>
          <a:xfrm>
            <a:off x="8743950" y="6235700"/>
            <a:ext cx="130492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5"/>
          <p:cNvSpPr txBox="1">
            <a:spLocks noGrp="1"/>
          </p:cNvSpPr>
          <p:nvPr>
            <p:ph type="ftr" idx="11"/>
          </p:nvPr>
        </p:nvSpPr>
        <p:spPr>
          <a:xfrm>
            <a:off x="4038600" y="6237287"/>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5"/>
          <p:cNvSpPr txBox="1">
            <a:spLocks noGrp="1"/>
          </p:cNvSpPr>
          <p:nvPr>
            <p:ph type="sldNum" idx="12"/>
          </p:nvPr>
        </p:nvSpPr>
        <p:spPr>
          <a:xfrm>
            <a:off x="10048875" y="6235700"/>
            <a:ext cx="130492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9"/>
        <p:cNvGrpSpPr/>
        <p:nvPr/>
      </p:nvGrpSpPr>
      <p:grpSpPr>
        <a:xfrm>
          <a:off x="0" y="0"/>
          <a:ext cx="0" cy="0"/>
          <a:chOff x="0" y="0"/>
          <a:chExt cx="0" cy="0"/>
        </a:xfrm>
      </p:grpSpPr>
      <p:pic>
        <p:nvPicPr>
          <p:cNvPr id="50" name="Google Shape;50;p6"/>
          <p:cNvPicPr preferRelativeResize="0"/>
          <p:nvPr/>
        </p:nvPicPr>
        <p:blipFill rotWithShape="1">
          <a:blip r:embed="rId2">
            <a:alphaModFix/>
          </a:blip>
          <a:srcRect/>
          <a:stretch/>
        </p:blipFill>
        <p:spPr>
          <a:xfrm>
            <a:off x="838200" y="5800725"/>
            <a:ext cx="1425574" cy="790575"/>
          </a:xfrm>
          <a:prstGeom prst="rect">
            <a:avLst/>
          </a:prstGeom>
          <a:noFill/>
          <a:ln>
            <a:noFill/>
          </a:ln>
        </p:spPr>
      </p:pic>
      <p:sp>
        <p:nvSpPr>
          <p:cNvPr id="51" name="Google Shape;51;p6"/>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 name="Google Shape;52;p6"/>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 name="Google Shape;53;p6"/>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 name="Google Shape;54;p6"/>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55" name="Google Shape;55;p6"/>
          <p:cNvSpPr txBox="1">
            <a:spLocks noGrp="1"/>
          </p:cNvSpPr>
          <p:nvPr>
            <p:ph type="body" idx="1"/>
          </p:nvPr>
        </p:nvSpPr>
        <p:spPr>
          <a:xfrm>
            <a:off x="838200" y="1825625"/>
            <a:ext cx="5181600" cy="386079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6" name="Google Shape;56;p6"/>
          <p:cNvSpPr txBox="1">
            <a:spLocks noGrp="1"/>
          </p:cNvSpPr>
          <p:nvPr>
            <p:ph type="body" idx="2"/>
          </p:nvPr>
        </p:nvSpPr>
        <p:spPr>
          <a:xfrm>
            <a:off x="6172200" y="1825625"/>
            <a:ext cx="5181600" cy="386079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7" name="Google Shape;57;p6"/>
          <p:cNvSpPr txBox="1">
            <a:spLocks noGrp="1"/>
          </p:cNvSpPr>
          <p:nvPr>
            <p:ph type="dt" idx="10"/>
          </p:nvPr>
        </p:nvSpPr>
        <p:spPr>
          <a:xfrm>
            <a:off x="9063038" y="6194425"/>
            <a:ext cx="113347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6"/>
          <p:cNvSpPr txBox="1">
            <a:spLocks noGrp="1"/>
          </p:cNvSpPr>
          <p:nvPr>
            <p:ph type="ftr" idx="11"/>
          </p:nvPr>
        </p:nvSpPr>
        <p:spPr>
          <a:xfrm>
            <a:off x="4038600" y="61944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6"/>
          <p:cNvSpPr txBox="1">
            <a:spLocks noGrp="1"/>
          </p:cNvSpPr>
          <p:nvPr>
            <p:ph type="sldNum" idx="12"/>
          </p:nvPr>
        </p:nvSpPr>
        <p:spPr>
          <a:xfrm>
            <a:off x="10220325" y="6194425"/>
            <a:ext cx="113347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17"/>
        <p:cNvGrpSpPr/>
        <p:nvPr/>
      </p:nvGrpSpPr>
      <p:grpSpPr>
        <a:xfrm>
          <a:off x="0" y="0"/>
          <a:ext cx="0" cy="0"/>
          <a:chOff x="0" y="0"/>
          <a:chExt cx="0" cy="0"/>
        </a:xfrm>
      </p:grpSpPr>
      <p:sp>
        <p:nvSpPr>
          <p:cNvPr id="118" name="Google Shape;118;p14"/>
          <p:cNvSpPr/>
          <p:nvPr/>
        </p:nvSpPr>
        <p:spPr>
          <a:xfrm>
            <a:off x="5019675" y="1914525"/>
            <a:ext cx="7172400" cy="18081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9" name="Google Shape;119;p14"/>
          <p:cNvPicPr preferRelativeResize="0"/>
          <p:nvPr/>
        </p:nvPicPr>
        <p:blipFill rotWithShape="1">
          <a:blip r:embed="rId2">
            <a:alphaModFix/>
          </a:blip>
          <a:srcRect/>
          <a:stretch/>
        </p:blipFill>
        <p:spPr>
          <a:xfrm>
            <a:off x="838200" y="5800725"/>
            <a:ext cx="1425600" cy="790500"/>
          </a:xfrm>
          <a:prstGeom prst="rect">
            <a:avLst/>
          </a:prstGeom>
          <a:noFill/>
          <a:ln>
            <a:noFill/>
          </a:ln>
        </p:spPr>
      </p:pic>
      <p:pic>
        <p:nvPicPr>
          <p:cNvPr id="120" name="Google Shape;120;p14"/>
          <p:cNvPicPr preferRelativeResize="0"/>
          <p:nvPr/>
        </p:nvPicPr>
        <p:blipFill rotWithShape="1">
          <a:blip r:embed="rId3">
            <a:alphaModFix/>
          </a:blip>
          <a:srcRect/>
          <a:stretch/>
        </p:blipFill>
        <p:spPr>
          <a:xfrm>
            <a:off x="838200" y="1914525"/>
            <a:ext cx="4070400" cy="1808100"/>
          </a:xfrm>
          <a:prstGeom prst="rect">
            <a:avLst/>
          </a:prstGeom>
          <a:noFill/>
          <a:ln>
            <a:noFill/>
          </a:ln>
        </p:spPr>
      </p:pic>
      <p:sp>
        <p:nvSpPr>
          <p:cNvPr id="121" name="Google Shape;121;p14"/>
          <p:cNvSpPr txBox="1">
            <a:spLocks noGrp="1"/>
          </p:cNvSpPr>
          <p:nvPr>
            <p:ph type="title"/>
          </p:nvPr>
        </p:nvSpPr>
        <p:spPr>
          <a:xfrm>
            <a:off x="5153024" y="1914525"/>
            <a:ext cx="7038900" cy="18078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22" name="Google Shape;122;p14"/>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14"/>
          <p:cNvSpPr txBox="1">
            <a:spLocks noGrp="1"/>
          </p:cNvSpPr>
          <p:nvPr>
            <p:ph type="ftr" idx="11"/>
          </p:nvPr>
        </p:nvSpPr>
        <p:spPr>
          <a:xfrm>
            <a:off x="4038600" y="6237288"/>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14"/>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5"/>
        <p:cNvGrpSpPr/>
        <p:nvPr/>
      </p:nvGrpSpPr>
      <p:grpSpPr>
        <a:xfrm>
          <a:off x="0" y="0"/>
          <a:ext cx="0" cy="0"/>
          <a:chOff x="0" y="0"/>
          <a:chExt cx="0" cy="0"/>
        </a:xfrm>
      </p:grpSpPr>
      <p:pic>
        <p:nvPicPr>
          <p:cNvPr id="126" name="Google Shape;126;p15"/>
          <p:cNvPicPr preferRelativeResize="0"/>
          <p:nvPr/>
        </p:nvPicPr>
        <p:blipFill rotWithShape="1">
          <a:blip r:embed="rId2">
            <a:alphaModFix/>
          </a:blip>
          <a:srcRect/>
          <a:stretch/>
        </p:blipFill>
        <p:spPr>
          <a:xfrm>
            <a:off x="4040975" y="1031875"/>
            <a:ext cx="4110000" cy="2279700"/>
          </a:xfrm>
          <a:prstGeom prst="rect">
            <a:avLst/>
          </a:prstGeom>
          <a:noFill/>
          <a:ln>
            <a:noFill/>
          </a:ln>
        </p:spPr>
      </p:pic>
      <p:sp>
        <p:nvSpPr>
          <p:cNvPr id="127" name="Google Shape;127;p15"/>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 name="Google Shape;128;p15"/>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 name="Google Shape;129;p15"/>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 name="Google Shape;130;p15"/>
          <p:cNvSpPr txBox="1"/>
          <p:nvPr/>
        </p:nvSpPr>
        <p:spPr>
          <a:xfrm>
            <a:off x="1447800" y="5130800"/>
            <a:ext cx="9144000" cy="4287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2400"/>
              <a:buFont typeface="Arial"/>
              <a:buNone/>
            </a:pPr>
            <a:endParaRPr sz="2400" b="0" i="0" u="none" strike="noStrike" cap="none">
              <a:solidFill>
                <a:srgbClr val="7F7F7F"/>
              </a:solidFill>
              <a:latin typeface="Calibri"/>
              <a:ea typeface="Calibri"/>
              <a:cs typeface="Calibri"/>
              <a:sym typeface="Calibri"/>
            </a:endParaRPr>
          </a:p>
        </p:txBody>
      </p:sp>
      <p:sp>
        <p:nvSpPr>
          <p:cNvPr id="131" name="Google Shape;131;p15"/>
          <p:cNvSpPr txBox="1">
            <a:spLocks noGrp="1"/>
          </p:cNvSpPr>
          <p:nvPr>
            <p:ph type="ctrTitle"/>
          </p:nvPr>
        </p:nvSpPr>
        <p:spPr>
          <a:xfrm>
            <a:off x="1447800" y="3419475"/>
            <a:ext cx="9144000" cy="1247700"/>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7F7F7F"/>
              </a:buClr>
              <a:buSzPts val="4400"/>
              <a:buFont typeface="Arial"/>
              <a:buNone/>
              <a:defRPr sz="4400" b="0" i="0" u="none" strike="noStrike" cap="none">
                <a:solidFill>
                  <a:srgbClr val="7F7F7F"/>
                </a:solidFill>
                <a:latin typeface="Arial"/>
                <a:ea typeface="Arial"/>
                <a:cs typeface="Arial"/>
                <a:sym typeface="Arial"/>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32" name="Google Shape;132;p15"/>
          <p:cNvSpPr txBox="1">
            <a:spLocks noGrp="1"/>
          </p:cNvSpPr>
          <p:nvPr>
            <p:ph type="subTitle" idx="1"/>
          </p:nvPr>
        </p:nvSpPr>
        <p:spPr>
          <a:xfrm>
            <a:off x="1447800" y="4667250"/>
            <a:ext cx="9144000" cy="428700"/>
          </a:xfrm>
          <a:prstGeom prst="rect">
            <a:avLst/>
          </a:prstGeom>
          <a:noFill/>
          <a:ln>
            <a:noFill/>
          </a:ln>
        </p:spPr>
        <p:txBody>
          <a:bodyPr spcFirstLastPara="1" wrap="square" lIns="91425" tIns="91425" rIns="91425" bIns="91425" anchor="t" anchorCtr="0"/>
          <a:lstStyle>
            <a:lvl1pPr marR="0" lvl="0" algn="ctr" rtl="0">
              <a:lnSpc>
                <a:spcPct val="90000"/>
              </a:lnSpc>
              <a:spcBef>
                <a:spcPts val="1000"/>
              </a:spcBef>
              <a:spcAft>
                <a:spcPts val="0"/>
              </a:spcAft>
              <a:buClr>
                <a:srgbClr val="00B4C2"/>
              </a:buClr>
              <a:buSzPts val="2400"/>
              <a:buFont typeface="Arial"/>
              <a:buNone/>
              <a:defRPr sz="2400" b="0" i="0" u="none" strike="noStrike" cap="none">
                <a:solidFill>
                  <a:srgbClr val="00B4C2"/>
                </a:solidFill>
                <a:latin typeface="Calibri"/>
                <a:ea typeface="Calibri"/>
                <a:cs typeface="Calibri"/>
                <a:sym typeface="Calibri"/>
              </a:defRPr>
            </a:lvl1pPr>
            <a:lvl2pPr marR="0" lvl="1" algn="ctr" rtl="0">
              <a:lnSpc>
                <a:spcPct val="90000"/>
              </a:lnSpc>
              <a:spcBef>
                <a:spcPts val="500"/>
              </a:spcBef>
              <a:spcAft>
                <a:spcPts val="0"/>
              </a:spcAft>
              <a:buClr>
                <a:srgbClr val="7F7F7F"/>
              </a:buClr>
              <a:buSzPts val="2000"/>
              <a:buFont typeface="Arial"/>
              <a:buNone/>
              <a:defRPr sz="2000" b="0" i="0" u="none" strike="noStrike" cap="none">
                <a:solidFill>
                  <a:srgbClr val="7F7F7F"/>
                </a:solidFill>
                <a:latin typeface="Calibri"/>
                <a:ea typeface="Calibri"/>
                <a:cs typeface="Calibri"/>
                <a:sym typeface="Calibri"/>
              </a:defRPr>
            </a:lvl2pPr>
            <a:lvl3pPr marR="0" lvl="2" algn="ctr" rtl="0">
              <a:lnSpc>
                <a:spcPct val="90000"/>
              </a:lnSpc>
              <a:spcBef>
                <a:spcPts val="500"/>
              </a:spcBef>
              <a:spcAft>
                <a:spcPts val="0"/>
              </a:spcAft>
              <a:buClr>
                <a:srgbClr val="7F7F7F"/>
              </a:buClr>
              <a:buSzPts val="1800"/>
              <a:buFont typeface="Arial"/>
              <a:buNone/>
              <a:defRPr sz="1800" b="0" i="0" u="none" strike="noStrike" cap="none">
                <a:solidFill>
                  <a:srgbClr val="7F7F7F"/>
                </a:solidFill>
                <a:latin typeface="Calibri"/>
                <a:ea typeface="Calibri"/>
                <a:cs typeface="Calibri"/>
                <a:sym typeface="Calibri"/>
              </a:defRPr>
            </a:lvl3pPr>
            <a:lvl4pPr marR="0" lvl="3"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4pPr>
            <a:lvl5pPr marR="0" lvl="4"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33" name="Google Shape;133;p15"/>
          <p:cNvSpPr txBox="1">
            <a:spLocks noGrp="1"/>
          </p:cNvSpPr>
          <p:nvPr>
            <p:ph type="ftr" idx="11"/>
          </p:nvPr>
        </p:nvSpPr>
        <p:spPr>
          <a:xfrm>
            <a:off x="4038600" y="61563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4"/>
        <p:cNvGrpSpPr/>
        <p:nvPr/>
      </p:nvGrpSpPr>
      <p:grpSpPr>
        <a:xfrm>
          <a:off x="0" y="0"/>
          <a:ext cx="0" cy="0"/>
          <a:chOff x="0" y="0"/>
          <a:chExt cx="0" cy="0"/>
        </a:xfrm>
      </p:grpSpPr>
      <p:pic>
        <p:nvPicPr>
          <p:cNvPr id="135" name="Google Shape;135;p16"/>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136" name="Google Shape;136;p16"/>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7" name="Google Shape;137;p16"/>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 name="Google Shape;138;p16"/>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 name="Google Shape;139;p16"/>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40" name="Google Shape;140;p16"/>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1" name="Google Shape;141;p16"/>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2" name="Google Shape;142;p16"/>
          <p:cNvSpPr txBox="1">
            <a:spLocks noGrp="1"/>
          </p:cNvSpPr>
          <p:nvPr>
            <p:ph type="ftr" idx="11"/>
          </p:nvPr>
        </p:nvSpPr>
        <p:spPr>
          <a:xfrm>
            <a:off x="4038600" y="6237288"/>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3" name="Google Shape;143;p16"/>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146" name="Google Shape;146;p17"/>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7" name="Google Shape;147;p17"/>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17"/>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9" name="Google Shape;149;p17"/>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50" name="Google Shape;150;p17"/>
          <p:cNvSpPr txBox="1">
            <a:spLocks noGrp="1"/>
          </p:cNvSpPr>
          <p:nvPr>
            <p:ph type="body" idx="1"/>
          </p:nvPr>
        </p:nvSpPr>
        <p:spPr>
          <a:xfrm>
            <a:off x="838200" y="1825625"/>
            <a:ext cx="5181600" cy="38607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1" name="Google Shape;151;p17"/>
          <p:cNvSpPr txBox="1">
            <a:spLocks noGrp="1"/>
          </p:cNvSpPr>
          <p:nvPr>
            <p:ph type="body" idx="2"/>
          </p:nvPr>
        </p:nvSpPr>
        <p:spPr>
          <a:xfrm>
            <a:off x="6172200" y="1825625"/>
            <a:ext cx="5181600" cy="38607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2" name="Google Shape;152;p17"/>
          <p:cNvSpPr txBox="1">
            <a:spLocks noGrp="1"/>
          </p:cNvSpPr>
          <p:nvPr>
            <p:ph type="dt" idx="10"/>
          </p:nvPr>
        </p:nvSpPr>
        <p:spPr>
          <a:xfrm>
            <a:off x="9063038" y="6194425"/>
            <a:ext cx="11334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3" name="Google Shape;153;p17"/>
          <p:cNvSpPr txBox="1">
            <a:spLocks noGrp="1"/>
          </p:cNvSpPr>
          <p:nvPr>
            <p:ph type="ftr" idx="11"/>
          </p:nvPr>
        </p:nvSpPr>
        <p:spPr>
          <a:xfrm>
            <a:off x="4038600" y="61944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4" name="Google Shape;154;p17"/>
          <p:cNvSpPr txBox="1">
            <a:spLocks noGrp="1"/>
          </p:cNvSpPr>
          <p:nvPr>
            <p:ph type="sldNum" idx="12"/>
          </p:nvPr>
        </p:nvSpPr>
        <p:spPr>
          <a:xfrm>
            <a:off x="10220325" y="6194425"/>
            <a:ext cx="11334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theme" Target="../theme/theme2.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838200" y="1825625"/>
            <a:ext cx="10515599" cy="382905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9063038" y="6194425"/>
            <a:ext cx="113347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1944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10220325" y="6194425"/>
            <a:ext cx="113347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13" name="Google Shape;113;p13"/>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4" name="Google Shape;114;p13"/>
          <p:cNvSpPr txBox="1">
            <a:spLocks noGrp="1"/>
          </p:cNvSpPr>
          <p:nvPr>
            <p:ph type="dt" idx="10"/>
          </p:nvPr>
        </p:nvSpPr>
        <p:spPr>
          <a:xfrm>
            <a:off x="9063038" y="6194425"/>
            <a:ext cx="11334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3"/>
          <p:cNvSpPr txBox="1">
            <a:spLocks noGrp="1"/>
          </p:cNvSpPr>
          <p:nvPr>
            <p:ph type="ftr" idx="11"/>
          </p:nvPr>
        </p:nvSpPr>
        <p:spPr>
          <a:xfrm>
            <a:off x="4038600" y="61944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13"/>
          <p:cNvSpPr txBox="1">
            <a:spLocks noGrp="1"/>
          </p:cNvSpPr>
          <p:nvPr>
            <p:ph type="sldNum" idx="12"/>
          </p:nvPr>
        </p:nvSpPr>
        <p:spPr>
          <a:xfrm>
            <a:off x="10220325" y="6194425"/>
            <a:ext cx="11334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nd/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openchainproject.org/community"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certification.openchainproject.org/"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8"/>
          <p:cNvSpPr txBox="1">
            <a:spLocks noGrp="1"/>
          </p:cNvSpPr>
          <p:nvPr>
            <p:ph type="subTitle" idx="1"/>
          </p:nvPr>
        </p:nvSpPr>
        <p:spPr>
          <a:xfrm>
            <a:off x="674176" y="4435713"/>
            <a:ext cx="10724100" cy="7065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B4C2"/>
              </a:buClr>
              <a:buSzPts val="900"/>
              <a:buFont typeface="Arial"/>
              <a:buNone/>
            </a:pPr>
            <a:r>
              <a:rPr lang="en-CA" sz="3600" b="0" i="0" u="none" strike="noStrike" cap="none" dirty="0">
                <a:solidFill>
                  <a:srgbClr val="00B4C2"/>
                </a:solidFill>
                <a:latin typeface="Calibri"/>
                <a:ea typeface="Calibri"/>
                <a:cs typeface="Calibri"/>
                <a:sym typeface="Calibri"/>
              </a:rPr>
              <a:t>Great Open Source Compliance For Everyone</a:t>
            </a:r>
            <a:endParaRPr sz="2400" b="0" i="0" u="none" strike="noStrike" cap="none" dirty="0">
              <a:solidFill>
                <a:srgbClr val="00B4C2"/>
              </a:solidFill>
              <a:latin typeface="Calibri"/>
              <a:ea typeface="Calibri"/>
              <a:cs typeface="Calibri"/>
              <a:sym typeface="Calibri"/>
            </a:endParaRPr>
          </a:p>
        </p:txBody>
      </p:sp>
      <p:sp>
        <p:nvSpPr>
          <p:cNvPr id="160" name="Google Shape;160;p18"/>
          <p:cNvSpPr txBox="1">
            <a:spLocks noGrp="1"/>
          </p:cNvSpPr>
          <p:nvPr>
            <p:ph type="ftr" idx="11"/>
          </p:nvPr>
        </p:nvSpPr>
        <p:spPr>
          <a:xfrm>
            <a:off x="3689850" y="6156325"/>
            <a:ext cx="48123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888888"/>
              </a:buClr>
              <a:buSzPts val="300"/>
              <a:buFont typeface="Calibri"/>
              <a:buNone/>
            </a:pPr>
            <a:br>
              <a:rPr lang="en-CA" sz="1200" b="0" i="0" u="none" strike="noStrike" cap="none" dirty="0">
                <a:solidFill>
                  <a:srgbClr val="888888"/>
                </a:solidFill>
                <a:latin typeface="Calibri"/>
                <a:ea typeface="Calibri"/>
                <a:cs typeface="Calibri"/>
                <a:sym typeface="Calibri"/>
              </a:rPr>
            </a:br>
            <a:r>
              <a:rPr lang="en-CA" sz="1200" b="0" i="0" u="none" strike="noStrike" cap="none" dirty="0">
                <a:solidFill>
                  <a:srgbClr val="888888"/>
                </a:solidFill>
                <a:latin typeface="Calibri"/>
                <a:ea typeface="Calibri"/>
                <a:cs typeface="Calibri"/>
                <a:sym typeface="Calibri"/>
              </a:rPr>
              <a:t>Available under the </a:t>
            </a:r>
            <a:r>
              <a:rPr lang="en-CA" sz="1200" b="0" i="0" u="sng" strike="noStrike" cap="none" dirty="0">
                <a:solidFill>
                  <a:schemeClr val="hlink"/>
                </a:solidFill>
                <a:latin typeface="Calibri"/>
                <a:ea typeface="Calibri"/>
                <a:cs typeface="Calibri"/>
                <a:sym typeface="Calibri"/>
                <a:hlinkClick r:id="rId3"/>
              </a:rPr>
              <a:t>CC Attribution-NoDerivatives 4.0 International license</a:t>
            </a:r>
            <a:r>
              <a:rPr lang="en-CA" sz="1200" b="0" i="0" u="none" strike="noStrike" cap="none" dirty="0">
                <a:solidFill>
                  <a:srgbClr val="888888"/>
                </a:solidFill>
                <a:latin typeface="Calibri"/>
                <a:ea typeface="Calibri"/>
                <a:cs typeface="Calibri"/>
                <a:sym typeface="Calibri"/>
              </a:rPr>
              <a:t>.</a:t>
            </a:r>
            <a:endParaRPr sz="1200" b="0" i="0" u="none" strike="noStrike" cap="none" dirty="0">
              <a:solidFill>
                <a:srgbClr val="888888"/>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7"/>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If a company can answer “Yes” to each question they are OpenChain Conformant.</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9" name="Shape 309"/>
          <p:cNvSpPr txBox="1">
            <a:spLocks noGrp="1"/>
          </p:cNvSpPr>
          <p:nvPr>
            <p:ph type="sldNum" idx="12"/>
          </p:nvPr>
        </p:nvSpPr>
        <p:spPr>
          <a:xfrm>
            <a:off x="8610600" y="6356351"/>
            <a:ext cx="2743200" cy="365125"/>
          </a:xfrm>
          <a:prstGeom prst="rect">
            <a:avLst/>
          </a:prstGeom>
        </p:spPr>
        <p:txBody>
          <a:bodyPr spcFirstLastPara="1" vert="horz" wrap="square" lIns="91440" tIns="45720" rIns="91440" bIns="45720" rtlCol="0" anchor="ctr" anchorCtr="0">
            <a:normAutofit/>
          </a:bodyPr>
          <a:lstStyle/>
          <a:p>
            <a:pPr>
              <a:spcAft>
                <a:spcPts val="600"/>
              </a:spcAft>
            </a:pPr>
            <a:fld id="{00000000-1234-1234-1234-123412341234}" type="slidenum">
              <a:rPr lang="en-US" b="0" i="0" u="none" strike="noStrike" kern="1200" cap="none">
                <a:solidFill>
                  <a:srgbClr val="FFFFFF"/>
                </a:solidFill>
                <a:latin typeface="+mn-lt"/>
                <a:ea typeface="+mn-ea"/>
                <a:cs typeface="+mn-cs"/>
                <a:sym typeface="Calibri"/>
              </a:rPr>
              <a:pPr>
                <a:spcAft>
                  <a:spcPts val="600"/>
                </a:spcAft>
              </a:pPr>
              <a:t>11</a:t>
            </a:fld>
            <a:endParaRPr lang="en-US" b="0" i="0" u="none" strike="noStrike" kern="1200" cap="none">
              <a:solidFill>
                <a:srgbClr val="FFFFFF"/>
              </a:solidFill>
              <a:latin typeface="+mn-lt"/>
              <a:ea typeface="+mn-ea"/>
              <a:cs typeface="+mn-cs"/>
              <a:sym typeface="Calibri"/>
            </a:endParaRPr>
          </a:p>
        </p:txBody>
      </p:sp>
      <p:pic>
        <p:nvPicPr>
          <p:cNvPr id="11" name="Picture 10" descr="A screenshot of a cell phone&#10;&#10;Description automatically generated">
            <a:extLst>
              <a:ext uri="{FF2B5EF4-FFF2-40B4-BE49-F238E27FC236}">
                <a16:creationId xmlns:a16="http://schemas.microsoft.com/office/drawing/2014/main" id="{18D27B77-47CF-F64B-9FB1-8381C2E178F5}"/>
              </a:ext>
            </a:extLst>
          </p:cNvPr>
          <p:cNvPicPr>
            <a:picLocks noChangeAspect="1"/>
          </p:cNvPicPr>
          <p:nvPr/>
        </p:nvPicPr>
        <p:blipFill rotWithShape="1">
          <a:blip r:embed="rId3"/>
          <a:srcRect l="4855" t="143" r="4855" b="-1"/>
          <a:stretch/>
        </p:blipFill>
        <p:spPr>
          <a:xfrm>
            <a:off x="0" y="-1"/>
            <a:ext cx="12192000" cy="6711851"/>
          </a:xfrm>
          <a:prstGeom prst="rect">
            <a:avLst/>
          </a:prstGeom>
        </p:spPr>
      </p:pic>
    </p:spTree>
    <p:extLst>
      <p:ext uri="{BB962C8B-B14F-4D97-AF65-F5344CB8AC3E}">
        <p14:creationId xmlns:p14="http://schemas.microsoft.com/office/powerpoint/2010/main" val="913818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 name="Picture 2">
            <a:extLst>
              <a:ext uri="{FF2B5EF4-FFF2-40B4-BE49-F238E27FC236}">
                <a16:creationId xmlns:a16="http://schemas.microsoft.com/office/drawing/2014/main" id="{B8AA2FEF-4503-8944-8915-D89A11CDB325}"/>
              </a:ext>
            </a:extLst>
          </p:cNvPr>
          <p:cNvPicPr>
            <a:picLocks noChangeAspect="1"/>
          </p:cNvPicPr>
          <p:nvPr/>
        </p:nvPicPr>
        <p:blipFill>
          <a:blip r:embed="rId3"/>
          <a:stretch>
            <a:fillRect/>
          </a:stretch>
        </p:blipFill>
        <p:spPr>
          <a:xfrm>
            <a:off x="3310467" y="643467"/>
            <a:ext cx="5571067" cy="5571067"/>
          </a:xfrm>
          <a:prstGeom prst="rect">
            <a:avLst/>
          </a:prstGeom>
          <a:effectLst/>
        </p:spPr>
      </p:pic>
    </p:spTree>
    <p:extLst>
      <p:ext uri="{BB962C8B-B14F-4D97-AF65-F5344CB8AC3E}">
        <p14:creationId xmlns:p14="http://schemas.microsoft.com/office/powerpoint/2010/main" val="1948843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Audited Certification is an Option</a:t>
            </a:r>
            <a:endParaRPr dirty="0"/>
          </a:p>
        </p:txBody>
      </p:sp>
      <p:pic>
        <p:nvPicPr>
          <p:cNvPr id="6" name="Picture 5">
            <a:extLst>
              <a:ext uri="{FF2B5EF4-FFF2-40B4-BE49-F238E27FC236}">
                <a16:creationId xmlns:a16="http://schemas.microsoft.com/office/drawing/2014/main" id="{E3C7FA8C-0415-4843-AD77-3D369D857CF4}"/>
              </a:ext>
            </a:extLst>
          </p:cNvPr>
          <p:cNvPicPr>
            <a:picLocks noChangeAspect="1"/>
          </p:cNvPicPr>
          <p:nvPr/>
        </p:nvPicPr>
        <p:blipFill>
          <a:blip r:embed="rId3"/>
          <a:stretch>
            <a:fillRect/>
          </a:stretch>
        </p:blipFill>
        <p:spPr>
          <a:xfrm>
            <a:off x="197098" y="2093739"/>
            <a:ext cx="5455917" cy="3641824"/>
          </a:xfrm>
          <a:prstGeom prst="rect">
            <a:avLst/>
          </a:prstGeom>
        </p:spPr>
      </p:pic>
      <p:pic>
        <p:nvPicPr>
          <p:cNvPr id="7" name="Picture 6">
            <a:extLst>
              <a:ext uri="{FF2B5EF4-FFF2-40B4-BE49-F238E27FC236}">
                <a16:creationId xmlns:a16="http://schemas.microsoft.com/office/drawing/2014/main" id="{482E0DD8-2EEA-694B-834A-5BCA72199234}"/>
              </a:ext>
            </a:extLst>
          </p:cNvPr>
          <p:cNvPicPr>
            <a:picLocks noChangeAspect="1"/>
          </p:cNvPicPr>
          <p:nvPr/>
        </p:nvPicPr>
        <p:blipFill>
          <a:blip r:embed="rId4"/>
          <a:stretch>
            <a:fillRect/>
          </a:stretch>
        </p:blipFill>
        <p:spPr>
          <a:xfrm>
            <a:off x="5921956" y="2536913"/>
            <a:ext cx="6089449" cy="2755475"/>
          </a:xfrm>
          <a:prstGeom prst="rect">
            <a:avLst/>
          </a:prstGeom>
        </p:spPr>
      </p:pic>
    </p:spTree>
    <p:extLst>
      <p:ext uri="{BB962C8B-B14F-4D97-AF65-F5344CB8AC3E}">
        <p14:creationId xmlns:p14="http://schemas.microsoft.com/office/powerpoint/2010/main" val="3501112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Commercial Support Is Available</a:t>
            </a:r>
            <a:endParaRPr dirty="0"/>
          </a:p>
        </p:txBody>
      </p:sp>
      <p:pic>
        <p:nvPicPr>
          <p:cNvPr id="3" name="Picture 2" descr="A screenshot of a cell phone&#10;&#10;Description automatically generated">
            <a:extLst>
              <a:ext uri="{FF2B5EF4-FFF2-40B4-BE49-F238E27FC236}">
                <a16:creationId xmlns:a16="http://schemas.microsoft.com/office/drawing/2014/main" id="{DD2E0EAF-53B9-1043-8019-8F66D4D02483}"/>
              </a:ext>
            </a:extLst>
          </p:cNvPr>
          <p:cNvPicPr>
            <a:picLocks noChangeAspect="1"/>
          </p:cNvPicPr>
          <p:nvPr/>
        </p:nvPicPr>
        <p:blipFill>
          <a:blip r:embed="rId3"/>
          <a:stretch>
            <a:fillRect/>
          </a:stretch>
        </p:blipFill>
        <p:spPr>
          <a:xfrm>
            <a:off x="1126760" y="1390516"/>
            <a:ext cx="9938479" cy="5162318"/>
          </a:xfrm>
          <a:prstGeom prst="rect">
            <a:avLst/>
          </a:prstGeom>
        </p:spPr>
      </p:pic>
    </p:spTree>
    <p:extLst>
      <p:ext uri="{BB962C8B-B14F-4D97-AF65-F5344CB8AC3E}">
        <p14:creationId xmlns:p14="http://schemas.microsoft.com/office/powerpoint/2010/main" val="3625707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8"/>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The OpenChain Project provides comprehensive and free reference material to help with conformance.</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838175" y="2295401"/>
            <a:ext cx="10515600" cy="1325700"/>
          </a:xfrm>
          <a:prstGeom prst="rect">
            <a:avLst/>
          </a:prstGeom>
          <a:noFill/>
          <a:ln>
            <a:noFill/>
          </a:ln>
        </p:spPr>
        <p:txBody>
          <a:bodyPr spcFirstLastPara="1" vert="horz" wrap="square" lIns="91425" tIns="91425" rIns="91425" bIns="91425" rtlCol="0" anchor="ctr" anchorCtr="0">
            <a:noAutofit/>
          </a:bodyPr>
          <a:lstStyle/>
          <a:p>
            <a:pPr>
              <a:buClr>
                <a:schemeClr val="dk1"/>
              </a:buClr>
              <a:buSzPts val="900"/>
            </a:pPr>
            <a:r>
              <a:rPr lang="en-CA" dirty="0"/>
              <a:t>OpenChain is run by user companies for user companies.</a:t>
            </a:r>
            <a:endParaRPr dirty="0"/>
          </a:p>
        </p:txBody>
      </p:sp>
    </p:spTree>
    <p:extLst>
      <p:ext uri="{BB962C8B-B14F-4D97-AF65-F5344CB8AC3E}">
        <p14:creationId xmlns:p14="http://schemas.microsoft.com/office/powerpoint/2010/main" val="2182516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05"/>
        <p:cNvGrpSpPr/>
        <p:nvPr/>
      </p:nvGrpSpPr>
      <p:grpSpPr>
        <a:xfrm>
          <a:off x="0" y="0"/>
          <a:ext cx="0" cy="0"/>
          <a:chOff x="0" y="0"/>
          <a:chExt cx="0" cy="0"/>
        </a:xfrm>
      </p:grpSpPr>
      <p:pic>
        <p:nvPicPr>
          <p:cNvPr id="6" name="Picture 5">
            <a:extLst>
              <a:ext uri="{FF2B5EF4-FFF2-40B4-BE49-F238E27FC236}">
                <a16:creationId xmlns:a16="http://schemas.microsoft.com/office/drawing/2014/main" id="{F714D253-9D75-B646-B458-EF32840755CC}"/>
              </a:ext>
            </a:extLst>
          </p:cNvPr>
          <p:cNvPicPr>
            <a:picLocks noChangeAspect="1"/>
          </p:cNvPicPr>
          <p:nvPr/>
        </p:nvPicPr>
        <p:blipFill rotWithShape="1">
          <a:blip r:embed="rId3"/>
          <a:srcRect r="5225" b="-1"/>
          <a:stretch/>
        </p:blipFill>
        <p:spPr>
          <a:xfrm>
            <a:off x="321733" y="321733"/>
            <a:ext cx="11548534" cy="6214534"/>
          </a:xfrm>
          <a:prstGeom prst="rect">
            <a:avLst/>
          </a:prstGeom>
        </p:spPr>
      </p:pic>
      <p:sp>
        <p:nvSpPr>
          <p:cNvPr id="309" name="Shape 309"/>
          <p:cNvSpPr txBox="1">
            <a:spLocks noGrp="1"/>
          </p:cNvSpPr>
          <p:nvPr>
            <p:ph type="sldNum" idx="12"/>
          </p:nvPr>
        </p:nvSpPr>
        <p:spPr>
          <a:xfrm>
            <a:off x="8610600" y="6515390"/>
            <a:ext cx="2743200" cy="365125"/>
          </a:xfrm>
          <a:prstGeom prst="rect">
            <a:avLst/>
          </a:prstGeom>
        </p:spPr>
        <p:txBody>
          <a:bodyPr spcFirstLastPara="1" vert="horz" lIns="91440" tIns="45720" rIns="91440" bIns="45720" rtlCol="0" anchor="ctr" anchorCtr="0">
            <a:normAutofit/>
          </a:bodyPr>
          <a:lstStyle/>
          <a:p>
            <a:pPr marR="0" lvl="0" indent="0">
              <a:spcBef>
                <a:spcPts val="0"/>
              </a:spcBef>
              <a:spcAft>
                <a:spcPts val="600"/>
              </a:spcAft>
              <a:buClr>
                <a:srgbClr val="898989"/>
              </a:buClr>
              <a:buSzPts val="300"/>
              <a:buFont typeface="Calibri"/>
              <a:buNone/>
            </a:pPr>
            <a:fld id="{00000000-1234-1234-1234-123412341234}" type="slidenum">
              <a:rPr lang="en-US" b="0" i="0" u="none" strike="noStrike" kern="1200" cap="none">
                <a:solidFill>
                  <a:schemeClr val="tx1">
                    <a:tint val="75000"/>
                  </a:schemeClr>
                </a:solidFill>
                <a:latin typeface="+mn-lt"/>
                <a:ea typeface="+mn-ea"/>
                <a:cs typeface="+mn-cs"/>
                <a:sym typeface="Calibri"/>
              </a:rPr>
              <a:pPr marR="0" lvl="0" indent="0">
                <a:spcBef>
                  <a:spcPts val="0"/>
                </a:spcBef>
                <a:spcAft>
                  <a:spcPts val="600"/>
                </a:spcAft>
                <a:buClr>
                  <a:srgbClr val="898989"/>
                </a:buClr>
                <a:buSzPts val="300"/>
                <a:buFont typeface="Calibri"/>
                <a:buNone/>
              </a:pPr>
              <a:t>17</a:t>
            </a:fld>
            <a:endParaRPr lang="en-US" b="0" i="0" u="none" strike="noStrike" kern="1200" cap="none">
              <a:solidFill>
                <a:schemeClr val="tx1">
                  <a:tint val="75000"/>
                </a:schemeClr>
              </a:solidFill>
              <a:latin typeface="+mn-lt"/>
              <a:ea typeface="+mn-ea"/>
              <a:cs typeface="+mn-cs"/>
              <a:sym typeface="Calibri"/>
            </a:endParaRPr>
          </a:p>
        </p:txBody>
      </p:sp>
    </p:spTree>
    <p:extLst>
      <p:ext uri="{BB962C8B-B14F-4D97-AF65-F5344CB8AC3E}">
        <p14:creationId xmlns:p14="http://schemas.microsoft.com/office/powerpoint/2010/main" val="3622028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4" name="Google Shape;285;p35">
            <a:extLst>
              <a:ext uri="{FF2B5EF4-FFF2-40B4-BE49-F238E27FC236}">
                <a16:creationId xmlns:a16="http://schemas.microsoft.com/office/drawing/2014/main" id="{6E4F79D4-DD72-1A4B-8D74-E1BCB2647B4D}"/>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is Community First</a:t>
            </a:r>
            <a:endParaRPr dirty="0"/>
          </a:p>
        </p:txBody>
      </p:sp>
      <p:pic>
        <p:nvPicPr>
          <p:cNvPr id="5" name="Picture 4" descr="A screenshot of a cell phone&#10;&#10;Description automatically generated">
            <a:extLst>
              <a:ext uri="{FF2B5EF4-FFF2-40B4-BE49-F238E27FC236}">
                <a16:creationId xmlns:a16="http://schemas.microsoft.com/office/drawing/2014/main" id="{ABE7F471-749F-0649-8E9C-1CCF8113A434}"/>
              </a:ext>
            </a:extLst>
          </p:cNvPr>
          <p:cNvPicPr>
            <a:picLocks noChangeAspect="1"/>
          </p:cNvPicPr>
          <p:nvPr/>
        </p:nvPicPr>
        <p:blipFill rotWithShape="1">
          <a:blip r:embed="rId3"/>
          <a:srcRect t="15298" b="2176"/>
          <a:stretch/>
        </p:blipFill>
        <p:spPr>
          <a:xfrm>
            <a:off x="1237686" y="1306838"/>
            <a:ext cx="9716628" cy="5411594"/>
          </a:xfrm>
          <a:prstGeom prst="rect">
            <a:avLst/>
          </a:prstGeom>
        </p:spPr>
      </p:pic>
    </p:spTree>
    <p:extLst>
      <p:ext uri="{BB962C8B-B14F-4D97-AF65-F5344CB8AC3E}">
        <p14:creationId xmlns:p14="http://schemas.microsoft.com/office/powerpoint/2010/main" val="138194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sz="4400" b="0" i="0" u="none" strike="noStrike" cap="none">
                <a:solidFill>
                  <a:srgbClr val="00B4C2"/>
                </a:solidFill>
                <a:latin typeface="Calibri"/>
                <a:ea typeface="Calibri"/>
                <a:cs typeface="Calibri"/>
                <a:sym typeface="Calibri"/>
              </a:rPr>
              <a:t>Work Teams supporting OpenChain:</a:t>
            </a:r>
            <a:endParaRPr sz="4400" b="0" i="0" u="none" strike="noStrike" cap="none">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Specification - Chaired by Mark </a:t>
            </a:r>
            <a:r>
              <a:rPr lang="en-CA" sz="2800" b="0" i="0" u="none" strike="noStrike" cap="none" dirty="0" err="1">
                <a:solidFill>
                  <a:srgbClr val="7F7F7F"/>
                </a:solidFill>
                <a:latin typeface="Calibri"/>
                <a:ea typeface="Calibri"/>
                <a:cs typeface="Calibri"/>
                <a:sym typeface="Calibri"/>
              </a:rPr>
              <a:t>Gisi</a:t>
            </a:r>
            <a:r>
              <a:rPr lang="en-CA" sz="2800" b="0" i="0" u="none" strike="noStrike" cap="none" dirty="0">
                <a:solidFill>
                  <a:srgbClr val="7F7F7F"/>
                </a:solidFill>
                <a:latin typeface="Calibri"/>
                <a:ea typeface="Calibri"/>
                <a:cs typeface="Calibri"/>
                <a:sym typeface="Calibri"/>
              </a:rPr>
              <a:t> (Wind River)</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7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Conformance - Chaired by Miriam </a:t>
            </a:r>
            <a:r>
              <a:rPr lang="en-CA" sz="2800" b="0" i="0" u="none" strike="noStrike" cap="none" dirty="0" err="1">
                <a:solidFill>
                  <a:srgbClr val="7F7F7F"/>
                </a:solidFill>
                <a:latin typeface="Calibri"/>
                <a:ea typeface="Calibri"/>
                <a:cs typeface="Calibri"/>
                <a:sym typeface="Calibri"/>
              </a:rPr>
              <a:t>Ballhausen</a:t>
            </a:r>
            <a:r>
              <a:rPr lang="en-CA" sz="2800" b="0" i="0" u="none" strike="noStrike" cap="none" dirty="0">
                <a:solidFill>
                  <a:srgbClr val="7F7F7F"/>
                </a:solidFill>
                <a:latin typeface="Calibri"/>
                <a:ea typeface="Calibri"/>
                <a:cs typeface="Calibri"/>
                <a:sym typeface="Calibri"/>
              </a:rPr>
              <a:t> (SCA)</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7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Curriculum - Chaired by </a:t>
            </a:r>
            <a:r>
              <a:rPr lang="en-CA" sz="2800" b="0" i="0" u="none" strike="noStrike" cap="none" dirty="0" err="1">
                <a:solidFill>
                  <a:srgbClr val="7F7F7F"/>
                </a:solidFill>
                <a:latin typeface="Calibri"/>
                <a:ea typeface="Calibri"/>
                <a:cs typeface="Calibri"/>
                <a:sym typeface="Calibri"/>
              </a:rPr>
              <a:t>Alexios</a:t>
            </a:r>
            <a:r>
              <a:rPr lang="en-CA" sz="2800" b="0" i="0" u="none" strike="noStrike" cap="none" dirty="0">
                <a:solidFill>
                  <a:srgbClr val="7F7F7F"/>
                </a:solidFill>
                <a:latin typeface="Calibri"/>
                <a:ea typeface="Calibri"/>
                <a:cs typeface="Calibri"/>
                <a:sym typeface="Calibri"/>
              </a:rPr>
              <a:t> </a:t>
            </a:r>
            <a:r>
              <a:rPr lang="en-CA" sz="2800" b="0" i="0" u="none" strike="noStrike" cap="none" dirty="0" err="1">
                <a:solidFill>
                  <a:srgbClr val="7F7F7F"/>
                </a:solidFill>
                <a:latin typeface="Calibri"/>
                <a:ea typeface="Calibri"/>
                <a:cs typeface="Calibri"/>
                <a:sym typeface="Calibri"/>
              </a:rPr>
              <a:t>Zavros</a:t>
            </a:r>
            <a:r>
              <a:rPr lang="en-CA" sz="2800" b="0" i="0" u="none" strike="noStrike" cap="none" dirty="0">
                <a:solidFill>
                  <a:srgbClr val="7F7F7F"/>
                </a:solidFill>
                <a:latin typeface="Calibri"/>
                <a:ea typeface="Calibri"/>
                <a:cs typeface="Calibri"/>
                <a:sym typeface="Calibri"/>
              </a:rPr>
              <a:t> (Intel)</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28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Onboarding - Chaired by Nathan </a:t>
            </a:r>
            <a:r>
              <a:rPr lang="en-CA" sz="2800" b="0" i="0" u="none" strike="noStrike" cap="none" dirty="0" err="1">
                <a:solidFill>
                  <a:srgbClr val="7F7F7F"/>
                </a:solidFill>
                <a:latin typeface="Calibri"/>
                <a:ea typeface="Calibri"/>
                <a:cs typeface="Calibri"/>
                <a:sym typeface="Calibri"/>
              </a:rPr>
              <a:t>Kumagai</a:t>
            </a:r>
            <a:r>
              <a:rPr lang="en-CA" sz="2800" b="0" i="0" u="none" strike="noStrike" cap="none" dirty="0">
                <a:solidFill>
                  <a:srgbClr val="7F7F7F"/>
                </a:solidFill>
                <a:latin typeface="Calibri"/>
                <a:ea typeface="Calibri"/>
                <a:cs typeface="Calibri"/>
                <a:sym typeface="Calibri"/>
              </a:rPr>
              <a:t> (Qualcomm)</a:t>
            </a:r>
            <a:endParaRPr sz="2800" b="0" i="0" u="none" strike="noStrike" cap="none" dirty="0">
              <a:solidFill>
                <a:srgbClr val="7F7F7F"/>
              </a:solidFill>
              <a:latin typeface="Calibri"/>
              <a:ea typeface="Calibri"/>
              <a:cs typeface="Calibri"/>
              <a:sym typeface="Calibri"/>
            </a:endParaRPr>
          </a:p>
        </p:txBody>
      </p:sp>
    </p:spTree>
    <p:extLst>
      <p:ext uri="{BB962C8B-B14F-4D97-AF65-F5344CB8AC3E}">
        <p14:creationId xmlns:p14="http://schemas.microsoft.com/office/powerpoint/2010/main" val="1772259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5"/>
        <p:cNvGrpSpPr/>
        <p:nvPr/>
      </p:nvGrpSpPr>
      <p:grpSpPr>
        <a:xfrm>
          <a:off x="0" y="0"/>
          <a:ext cx="0" cy="0"/>
          <a:chOff x="0" y="0"/>
          <a:chExt cx="0" cy="0"/>
        </a:xfrm>
      </p:grpSpPr>
      <p:pic>
        <p:nvPicPr>
          <p:cNvPr id="8" name="Picture 7">
            <a:extLst>
              <a:ext uri="{FF2B5EF4-FFF2-40B4-BE49-F238E27FC236}">
                <a16:creationId xmlns:a16="http://schemas.microsoft.com/office/drawing/2014/main" id="{5E013700-714B-994E-B828-8A05AE147E05}"/>
              </a:ext>
            </a:extLst>
          </p:cNvPr>
          <p:cNvPicPr>
            <a:picLocks noChangeAspect="1"/>
          </p:cNvPicPr>
          <p:nvPr/>
        </p:nvPicPr>
        <p:blipFill>
          <a:blip r:embed="rId3"/>
          <a:stretch>
            <a:fillRect/>
          </a:stretch>
        </p:blipFill>
        <p:spPr>
          <a:xfrm>
            <a:off x="484632" y="1752515"/>
            <a:ext cx="2560320" cy="3346823"/>
          </a:xfrm>
          <a:prstGeom prst="rect">
            <a:avLst/>
          </a:prstGeom>
        </p:spPr>
      </p:pic>
      <p:cxnSp>
        <p:nvCxnSpPr>
          <p:cNvPr id="117" name="Straight Connector 116">
            <a:extLst>
              <a:ext uri="{FF2B5EF4-FFF2-40B4-BE49-F238E27FC236}">
                <a16:creationId xmlns:a16="http://schemas.microsoft.com/office/drawing/2014/main" id="{50DA1EB8-87CF-4588-A1FD-4756F9A28F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10079"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C2447045-FE44-7C4B-853A-ACFEBF9AF8DB}"/>
              </a:ext>
            </a:extLst>
          </p:cNvPr>
          <p:cNvPicPr>
            <a:picLocks noChangeAspect="1"/>
          </p:cNvPicPr>
          <p:nvPr/>
        </p:nvPicPr>
        <p:blipFill>
          <a:blip r:embed="rId4"/>
          <a:stretch>
            <a:fillRect/>
          </a:stretch>
        </p:blipFill>
        <p:spPr>
          <a:xfrm>
            <a:off x="3354631" y="1763382"/>
            <a:ext cx="2560320" cy="3325090"/>
          </a:xfrm>
          <a:prstGeom prst="rect">
            <a:avLst/>
          </a:prstGeom>
        </p:spPr>
      </p:pic>
      <p:cxnSp>
        <p:nvCxnSpPr>
          <p:cNvPr id="119" name="Straight Connector 118">
            <a:extLst>
              <a:ext uri="{FF2B5EF4-FFF2-40B4-BE49-F238E27FC236}">
                <a16:creationId xmlns:a16="http://schemas.microsoft.com/office/drawing/2014/main" id="{D7A4E378-EA57-47B9-B1EB-58B998F6CF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2595"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cell phone&#10;&#10;Description automatically generated">
            <a:extLst>
              <a:ext uri="{FF2B5EF4-FFF2-40B4-BE49-F238E27FC236}">
                <a16:creationId xmlns:a16="http://schemas.microsoft.com/office/drawing/2014/main" id="{DD162F2C-026F-D947-9DDA-369F5B0DF283}"/>
              </a:ext>
            </a:extLst>
          </p:cNvPr>
          <p:cNvPicPr>
            <a:picLocks noChangeAspect="1"/>
          </p:cNvPicPr>
          <p:nvPr/>
        </p:nvPicPr>
        <p:blipFill>
          <a:blip r:embed="rId5"/>
          <a:stretch>
            <a:fillRect/>
          </a:stretch>
        </p:blipFill>
        <p:spPr>
          <a:xfrm>
            <a:off x="6235726" y="1768762"/>
            <a:ext cx="2560320" cy="3314330"/>
          </a:xfrm>
          <a:prstGeom prst="rect">
            <a:avLst/>
          </a:prstGeom>
        </p:spPr>
      </p:pic>
      <p:cxnSp>
        <p:nvCxnSpPr>
          <p:cNvPr id="121" name="Straight Connector 120">
            <a:extLst>
              <a:ext uri="{FF2B5EF4-FFF2-40B4-BE49-F238E27FC236}">
                <a16:creationId xmlns:a16="http://schemas.microsoft.com/office/drawing/2014/main" id="{D2B31ED6-76F0-425A-9A41-C947AEF9C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66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883633B6-0588-8B46-9E82-7692D8B70D66}"/>
              </a:ext>
            </a:extLst>
          </p:cNvPr>
          <p:cNvPicPr>
            <a:picLocks noChangeAspect="1"/>
          </p:cNvPicPr>
          <p:nvPr/>
        </p:nvPicPr>
        <p:blipFill>
          <a:blip r:embed="rId6"/>
          <a:stretch>
            <a:fillRect/>
          </a:stretch>
        </p:blipFill>
        <p:spPr>
          <a:xfrm>
            <a:off x="9120662" y="1906449"/>
            <a:ext cx="2560320" cy="3038956"/>
          </a:xfrm>
          <a:prstGeom prst="rect">
            <a:avLst/>
          </a:prstGeom>
        </p:spPr>
      </p:pic>
    </p:spTree>
    <p:extLst>
      <p:ext uri="{BB962C8B-B14F-4D97-AF65-F5344CB8AC3E}">
        <p14:creationId xmlns:p14="http://schemas.microsoft.com/office/powerpoint/2010/main" val="8679502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1"/>
            <a:ext cx="10515600" cy="2135100"/>
          </a:xfrm>
          <a:prstGeom prst="rect">
            <a:avLst/>
          </a:prstGeom>
          <a:noFill/>
          <a:ln>
            <a:noFill/>
          </a:ln>
        </p:spPr>
        <p:txBody>
          <a:bodyPr spcFirstLastPara="1" vert="horz" wrap="square" lIns="91425" tIns="91425" rIns="91425" bIns="91425" rtlCol="0" anchor="ctr" anchorCtr="0">
            <a:noAutofit/>
          </a:bodyPr>
          <a:lstStyle/>
          <a:p>
            <a:pPr>
              <a:buSzPts val="900"/>
            </a:pPr>
            <a:r>
              <a:rPr lang="en-CA" dirty="0"/>
              <a:t>OpenChain: raising all the boats for the benefit of all.</a:t>
            </a:r>
            <a:endParaRPr dirty="0"/>
          </a:p>
        </p:txBody>
      </p:sp>
    </p:spTree>
    <p:extLst>
      <p:ext uri="{BB962C8B-B14F-4D97-AF65-F5344CB8AC3E}">
        <p14:creationId xmlns:p14="http://schemas.microsoft.com/office/powerpoint/2010/main" val="27270813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9"/>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sz="4400" b="0" i="0" u="none" strike="noStrike" cap="none">
                <a:solidFill>
                  <a:srgbClr val="00B4C2"/>
                </a:solidFill>
                <a:latin typeface="Calibri"/>
                <a:ea typeface="Calibri"/>
                <a:cs typeface="Calibri"/>
                <a:sym typeface="Calibri"/>
              </a:rPr>
              <a:t>Be part of this</a:t>
            </a:r>
            <a:endParaRPr sz="4400" b="0" i="0" u="none" strike="noStrike" cap="none">
              <a:solidFill>
                <a:srgbClr val="00B4C2"/>
              </a:solidFill>
              <a:latin typeface="Calibri"/>
              <a:ea typeface="Calibri"/>
              <a:cs typeface="Calibri"/>
              <a:sym typeface="Calibri"/>
            </a:endParaRPr>
          </a:p>
        </p:txBody>
      </p:sp>
      <p:sp>
        <p:nvSpPr>
          <p:cNvPr id="319" name="Google Shape;319;p39"/>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7F7F7F"/>
              </a:buClr>
              <a:buSzPts val="3200"/>
              <a:buFont typeface="Arial"/>
              <a:buNone/>
            </a:pPr>
            <a:r>
              <a:rPr lang="en-CA" sz="3200" b="0" i="0" u="none" strike="noStrike" cap="none" dirty="0">
                <a:solidFill>
                  <a:srgbClr val="7F7F7F"/>
                </a:solidFill>
                <a:latin typeface="Calibri"/>
                <a:ea typeface="Calibri"/>
                <a:cs typeface="Calibri"/>
                <a:sym typeface="Calibri"/>
              </a:rPr>
              <a:t>Join the community:</a:t>
            </a:r>
            <a:br>
              <a:rPr lang="en-CA" sz="3200" b="0" i="0" u="none" strike="noStrike" cap="none" dirty="0">
                <a:solidFill>
                  <a:srgbClr val="7F7F7F"/>
                </a:solidFill>
                <a:latin typeface="Calibri"/>
                <a:ea typeface="Calibri"/>
                <a:cs typeface="Calibri"/>
                <a:sym typeface="Calibri"/>
              </a:rPr>
            </a:br>
            <a:r>
              <a:rPr lang="en-CA" sz="3200" b="0" i="0" u="none" strike="noStrike" cap="none" dirty="0">
                <a:solidFill>
                  <a:srgbClr val="7F7F7F"/>
                </a:solidFill>
                <a:latin typeface="Calibri"/>
                <a:ea typeface="Calibri"/>
                <a:cs typeface="Calibri"/>
                <a:sym typeface="Calibri"/>
                <a:hlinkClick r:id="rId3"/>
              </a:rPr>
              <a:t>https://www.openchainproject.org/community</a:t>
            </a:r>
            <a:r>
              <a:rPr lang="en-CA" sz="3200" b="0" i="0" u="none" strike="noStrike" cap="none" dirty="0">
                <a:solidFill>
                  <a:srgbClr val="7F7F7F"/>
                </a:solidFill>
                <a:latin typeface="Calibri"/>
                <a:ea typeface="Calibri"/>
                <a:cs typeface="Calibri"/>
                <a:sym typeface="Calibri"/>
              </a:rPr>
              <a:t>   </a:t>
            </a:r>
            <a:endParaRPr sz="2800" b="0" i="0" u="none" strike="noStrike" cap="none" dirty="0">
              <a:solidFill>
                <a:srgbClr val="7F7F7F"/>
              </a:solidFill>
              <a:latin typeface="Calibri"/>
              <a:ea typeface="Calibri"/>
              <a:cs typeface="Calibri"/>
              <a:sym typeface="Calibri"/>
            </a:endParaRPr>
          </a:p>
          <a:p>
            <a:pPr marL="0" marR="0" lvl="0" indent="0" algn="l" rtl="0">
              <a:lnSpc>
                <a:spcPct val="90000"/>
              </a:lnSpc>
              <a:spcBef>
                <a:spcPts val="0"/>
              </a:spcBef>
              <a:spcAft>
                <a:spcPts val="0"/>
              </a:spcAft>
              <a:buClr>
                <a:srgbClr val="7F7F7F"/>
              </a:buClr>
              <a:buSzPts val="3200"/>
              <a:buFont typeface="Arial"/>
              <a:buNone/>
            </a:pPr>
            <a:endParaRPr sz="3200" b="0" i="0" u="none" strike="noStrike" cap="none" dirty="0">
              <a:solidFill>
                <a:srgbClr val="7F7F7F"/>
              </a:solidFill>
              <a:latin typeface="Calibri"/>
              <a:ea typeface="Calibri"/>
              <a:cs typeface="Calibri"/>
              <a:sym typeface="Calibri"/>
            </a:endParaRPr>
          </a:p>
          <a:p>
            <a:pPr marL="0" marR="0" lvl="0" indent="0" algn="l" rtl="0">
              <a:lnSpc>
                <a:spcPct val="90000"/>
              </a:lnSpc>
              <a:spcBef>
                <a:spcPts val="0"/>
              </a:spcBef>
              <a:spcAft>
                <a:spcPts val="0"/>
              </a:spcAft>
              <a:buClr>
                <a:srgbClr val="7F7F7F"/>
              </a:buClr>
              <a:buSzPts val="3200"/>
              <a:buFont typeface="Arial"/>
              <a:buNone/>
            </a:pPr>
            <a:r>
              <a:rPr lang="en-CA" sz="3200" b="0" i="0" u="none" strike="noStrike" cap="none" dirty="0">
                <a:solidFill>
                  <a:srgbClr val="7F7F7F"/>
                </a:solidFill>
                <a:latin typeface="Calibri"/>
                <a:ea typeface="Calibri"/>
                <a:cs typeface="Calibri"/>
                <a:sym typeface="Calibri"/>
              </a:rPr>
              <a:t>Self-certify or Health Check an organization:</a:t>
            </a:r>
            <a:br>
              <a:rPr lang="en-CA" sz="3200" b="0" i="0" u="none" strike="noStrike" cap="none" dirty="0">
                <a:solidFill>
                  <a:srgbClr val="7F7F7F"/>
                </a:solidFill>
                <a:latin typeface="Calibri"/>
                <a:ea typeface="Calibri"/>
                <a:cs typeface="Calibri"/>
                <a:sym typeface="Calibri"/>
              </a:rPr>
            </a:br>
            <a:r>
              <a:rPr lang="en-CA" sz="3200" b="0" i="0" u="none" strike="noStrike" cap="none" dirty="0">
                <a:solidFill>
                  <a:srgbClr val="7F7F7F"/>
                </a:solidFill>
                <a:latin typeface="Calibri"/>
                <a:ea typeface="Calibri"/>
                <a:cs typeface="Calibri"/>
                <a:sym typeface="Calibri"/>
                <a:hlinkClick r:id="rId4"/>
              </a:rPr>
              <a:t>https://certification.openchainproject.org</a:t>
            </a:r>
            <a:r>
              <a:rPr lang="en-CA" sz="3200" b="0" i="0" u="none" strike="noStrike" cap="none" dirty="0">
                <a:solidFill>
                  <a:srgbClr val="7F7F7F"/>
                </a:solidFill>
                <a:latin typeface="Calibri"/>
                <a:ea typeface="Calibri"/>
                <a:cs typeface="Calibri"/>
                <a:sym typeface="Calibri"/>
              </a:rPr>
              <a:t> </a:t>
            </a:r>
            <a:endParaRPr sz="2800" b="0" i="0" u="none" strike="noStrike" cap="none" dirty="0">
              <a:solidFill>
                <a:srgbClr val="7F7F7F"/>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0"/>
          <p:cNvSpPr txBox="1">
            <a:spLocks noGrp="1"/>
          </p:cNvSpPr>
          <p:nvPr>
            <p:ph type="title"/>
          </p:nvPr>
        </p:nvSpPr>
        <p:spPr>
          <a:xfrm>
            <a:off x="5153025" y="1914525"/>
            <a:ext cx="7038900" cy="1808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Calibri"/>
              <a:buNone/>
            </a:pPr>
            <a:r>
              <a:rPr lang="en-CA" dirty="0" err="1"/>
              <a:t>c</a:t>
            </a:r>
            <a:r>
              <a:rPr lang="en-CA" sz="4400" b="0" i="0" u="none" strike="noStrike" cap="none" dirty="0" err="1">
                <a:solidFill>
                  <a:schemeClr val="lt1"/>
                </a:solidFill>
                <a:latin typeface="Calibri"/>
                <a:ea typeface="Calibri"/>
                <a:cs typeface="Calibri"/>
                <a:sym typeface="Calibri"/>
              </a:rPr>
              <a:t>oughlan@linux.com</a:t>
            </a:r>
            <a:endParaRPr sz="4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Compliance </a:t>
            </a:r>
            <a:r>
              <a:rPr lang="mr-IN" sz="3600" b="0" i="0" u="none" strike="noStrike" cap="none" dirty="0">
                <a:solidFill>
                  <a:srgbClr val="00B4C2"/>
                </a:solidFill>
                <a:latin typeface="Calibri"/>
                <a:ea typeface="Calibri"/>
                <a:cs typeface="Calibri"/>
                <a:sym typeface="Calibri"/>
              </a:rPr>
              <a:t>–</a:t>
            </a:r>
            <a:r>
              <a:rPr lang="en-CA" sz="3600" b="0" i="0" u="none" strike="noStrike" cap="none" dirty="0">
                <a:solidFill>
                  <a:srgbClr val="00B4C2"/>
                </a:solidFill>
                <a:latin typeface="Calibri"/>
                <a:ea typeface="Calibri"/>
                <a:cs typeface="Calibri"/>
                <a:sym typeface="Calibri"/>
              </a:rPr>
              <a:t> A gateway </a:t>
            </a:r>
            <a:r>
              <a:rPr lang="en-CA" dirty="0"/>
              <a:t>t</a:t>
            </a:r>
            <a:r>
              <a:rPr lang="en-CA" sz="3600" b="0" i="0" u="none" strike="noStrike" cap="none" dirty="0">
                <a:solidFill>
                  <a:srgbClr val="00B4C2"/>
                </a:solidFill>
                <a:latin typeface="Calibri"/>
                <a:ea typeface="Calibri"/>
                <a:cs typeface="Calibri"/>
                <a:sym typeface="Calibri"/>
              </a:rPr>
              <a:t>o </a:t>
            </a:r>
            <a:r>
              <a:rPr lang="en-CA" dirty="0"/>
              <a:t>a</a:t>
            </a:r>
            <a:r>
              <a:rPr lang="en-CA" sz="3600" b="0" i="0" u="none" strike="noStrike" cap="none" dirty="0">
                <a:solidFill>
                  <a:srgbClr val="00B4C2"/>
                </a:solidFill>
                <a:latin typeface="Calibri"/>
                <a:ea typeface="Calibri"/>
                <a:cs typeface="Calibri"/>
                <a:sym typeface="Calibri"/>
              </a:rPr>
              <a:t>ccess</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2111918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How do I trust my open source supply chain?</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391770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0"/>
            <a:ext cx="10515600" cy="21351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900"/>
              <a:buFont typeface="Calibri"/>
              <a:buNone/>
            </a:pPr>
            <a:r>
              <a:rPr lang="en-CA" dirty="0"/>
              <a:t>The </a:t>
            </a:r>
            <a:r>
              <a:rPr lang="en-CA" sz="3600" b="0" i="0" u="none" strike="noStrike" cap="none" dirty="0">
                <a:solidFill>
                  <a:srgbClr val="00B4C2"/>
                </a:solidFill>
                <a:latin typeface="Calibri"/>
                <a:ea typeface="Calibri"/>
                <a:cs typeface="Calibri"/>
                <a:sym typeface="Calibri"/>
              </a:rPr>
              <a:t>OpenChain Project defines the key requirements for a quality compliance program. </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0"/>
            <a:ext cx="10515600" cy="21351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OpenChain is a simple, effective standard for organizations of all sizes in all markets.</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61942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22" name="角丸四角形 2">
            <a:extLst>
              <a:ext uri="{FF2B5EF4-FFF2-40B4-BE49-F238E27FC236}">
                <a16:creationId xmlns:a16="http://schemas.microsoft.com/office/drawing/2014/main" id="{99C1D44B-4F65-5445-923B-C6FF0EABB3F0}"/>
              </a:ext>
            </a:extLst>
          </p:cNvPr>
          <p:cNvSpPr/>
          <p:nvPr/>
        </p:nvSpPr>
        <p:spPr>
          <a:xfrm>
            <a:off x="4370197" y="2260512"/>
            <a:ext cx="3451604" cy="2411908"/>
          </a:xfrm>
          <a:prstGeom prst="roundRect">
            <a:avLst/>
          </a:prstGeom>
          <a:noFill/>
          <a:ln w="127000">
            <a:solidFill>
              <a:srgbClr val="00B4C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DFA9883E-30BE-7C46-B055-63A4EF09DD95}"/>
              </a:ext>
            </a:extLst>
          </p:cNvPr>
          <p:cNvSpPr/>
          <p:nvPr/>
        </p:nvSpPr>
        <p:spPr>
          <a:xfrm>
            <a:off x="6838227" y="3609424"/>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ボックス 20">
            <a:extLst>
              <a:ext uri="{FF2B5EF4-FFF2-40B4-BE49-F238E27FC236}">
                <a16:creationId xmlns:a16="http://schemas.microsoft.com/office/drawing/2014/main" id="{1D1C3AE5-5B0F-2540-89FD-22249C3E2478}"/>
              </a:ext>
            </a:extLst>
          </p:cNvPr>
          <p:cNvSpPr txBox="1"/>
          <p:nvPr/>
        </p:nvSpPr>
        <p:spPr>
          <a:xfrm>
            <a:off x="6931972" y="3570674"/>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outbound</a:t>
            </a:r>
            <a:endParaRPr kumimoji="1" lang="ja-JP" altLang="en-US" sz="2000" dirty="0">
              <a:solidFill>
                <a:srgbClr val="008892"/>
              </a:solidFill>
              <a:latin typeface="Calibri" panose="020F0502020204030204" pitchFamily="34" charset="0"/>
            </a:endParaRPr>
          </a:p>
        </p:txBody>
      </p:sp>
      <p:sp>
        <p:nvSpPr>
          <p:cNvPr id="25" name="正方形/長方形 21">
            <a:extLst>
              <a:ext uri="{FF2B5EF4-FFF2-40B4-BE49-F238E27FC236}">
                <a16:creationId xmlns:a16="http://schemas.microsoft.com/office/drawing/2014/main" id="{C0534330-9E58-2446-B02B-A674E386EEEC}"/>
              </a:ext>
            </a:extLst>
          </p:cNvPr>
          <p:cNvSpPr/>
          <p:nvPr/>
        </p:nvSpPr>
        <p:spPr>
          <a:xfrm>
            <a:off x="3462985" y="2585484"/>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角丸四角形 8">
            <a:extLst>
              <a:ext uri="{FF2B5EF4-FFF2-40B4-BE49-F238E27FC236}">
                <a16:creationId xmlns:a16="http://schemas.microsoft.com/office/drawing/2014/main" id="{74758FC1-A497-6F47-BD39-3FBACA622346}"/>
              </a:ext>
            </a:extLst>
          </p:cNvPr>
          <p:cNvSpPr/>
          <p:nvPr/>
        </p:nvSpPr>
        <p:spPr>
          <a:xfrm>
            <a:off x="572609" y="2450655"/>
            <a:ext cx="2661131" cy="1498661"/>
          </a:xfrm>
          <a:prstGeom prst="roundRect">
            <a:avLst/>
          </a:prstGeom>
          <a:noFill/>
          <a:ln w="127000">
            <a:solidFill>
              <a:srgbClr val="00889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11">
            <a:extLst>
              <a:ext uri="{FF2B5EF4-FFF2-40B4-BE49-F238E27FC236}">
                <a16:creationId xmlns:a16="http://schemas.microsoft.com/office/drawing/2014/main" id="{58495779-27A2-054D-B1B6-44709ED955B2}"/>
              </a:ext>
            </a:extLst>
          </p:cNvPr>
          <p:cNvSpPr/>
          <p:nvPr/>
        </p:nvSpPr>
        <p:spPr>
          <a:xfrm>
            <a:off x="8958259" y="2450655"/>
            <a:ext cx="2661131" cy="1498661"/>
          </a:xfrm>
          <a:prstGeom prst="roundRect">
            <a:avLst/>
          </a:prstGeom>
          <a:noFill/>
          <a:ln w="127000">
            <a:solidFill>
              <a:srgbClr val="00889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3">
            <a:extLst>
              <a:ext uri="{FF2B5EF4-FFF2-40B4-BE49-F238E27FC236}">
                <a16:creationId xmlns:a16="http://schemas.microsoft.com/office/drawing/2014/main" id="{7AEC68EC-7F7A-1D4D-9B60-5A75AB94268F}"/>
              </a:ext>
            </a:extLst>
          </p:cNvPr>
          <p:cNvSpPr/>
          <p:nvPr/>
        </p:nvSpPr>
        <p:spPr>
          <a:xfrm>
            <a:off x="924687" y="2260512"/>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4">
            <a:extLst>
              <a:ext uri="{FF2B5EF4-FFF2-40B4-BE49-F238E27FC236}">
                <a16:creationId xmlns:a16="http://schemas.microsoft.com/office/drawing/2014/main" id="{FF69A908-07DC-A24E-83DF-07DDC5451697}"/>
              </a:ext>
            </a:extLst>
          </p:cNvPr>
          <p:cNvSpPr txBox="1"/>
          <p:nvPr/>
        </p:nvSpPr>
        <p:spPr>
          <a:xfrm>
            <a:off x="1001956" y="2242731"/>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upstream</a:t>
            </a:r>
            <a:endParaRPr kumimoji="1" lang="ja-JP" altLang="en-US" sz="2000" dirty="0">
              <a:solidFill>
                <a:srgbClr val="008892"/>
              </a:solidFill>
              <a:latin typeface="Calibri" panose="020F0502020204030204" pitchFamily="34" charset="0"/>
            </a:endParaRPr>
          </a:p>
        </p:txBody>
      </p:sp>
      <p:sp>
        <p:nvSpPr>
          <p:cNvPr id="30" name="テキスト ボックス 16">
            <a:extLst>
              <a:ext uri="{FF2B5EF4-FFF2-40B4-BE49-F238E27FC236}">
                <a16:creationId xmlns:a16="http://schemas.microsoft.com/office/drawing/2014/main" id="{99370FBB-A580-FF43-B3BF-D5A1E26C3C74}"/>
              </a:ext>
            </a:extLst>
          </p:cNvPr>
          <p:cNvSpPr txBox="1"/>
          <p:nvPr/>
        </p:nvSpPr>
        <p:spPr>
          <a:xfrm>
            <a:off x="9320463" y="2228443"/>
            <a:ext cx="1960129" cy="491822"/>
          </a:xfrm>
          <a:prstGeom prst="rect">
            <a:avLst/>
          </a:prstGeom>
          <a:solidFill>
            <a:schemeClr val="lt1"/>
          </a:solidFill>
        </p:spPr>
        <p:txBody>
          <a:bodyPr wrap="square" rtlCol="0">
            <a:spAutoFit/>
          </a:bodyPr>
          <a:lstStyle/>
          <a:p>
            <a:pPr algn="ctr"/>
            <a:r>
              <a:rPr kumimoji="1" lang="en-US" altLang="ja-JP" sz="2000" dirty="0">
                <a:solidFill>
                  <a:srgbClr val="008892"/>
                </a:solidFill>
                <a:latin typeface="Calibri" panose="020F0502020204030204" pitchFamily="34" charset="0"/>
              </a:rPr>
              <a:t>downstream</a:t>
            </a:r>
            <a:endParaRPr kumimoji="1" lang="ja-JP" altLang="en-US" sz="2000" dirty="0">
              <a:solidFill>
                <a:srgbClr val="008892"/>
              </a:solidFill>
              <a:latin typeface="Calibri" panose="020F0502020204030204" pitchFamily="34" charset="0"/>
            </a:endParaRPr>
          </a:p>
        </p:txBody>
      </p:sp>
      <p:sp>
        <p:nvSpPr>
          <p:cNvPr id="31" name="右矢印 7">
            <a:extLst>
              <a:ext uri="{FF2B5EF4-FFF2-40B4-BE49-F238E27FC236}">
                <a16:creationId xmlns:a16="http://schemas.microsoft.com/office/drawing/2014/main" id="{A5E4A010-5C4A-1C40-A739-8D405DBF946F}"/>
              </a:ext>
            </a:extLst>
          </p:cNvPr>
          <p:cNvSpPr/>
          <p:nvPr/>
        </p:nvSpPr>
        <p:spPr>
          <a:xfrm>
            <a:off x="3424478" y="3018778"/>
            <a:ext cx="754979" cy="424783"/>
          </a:xfrm>
          <a:prstGeom prst="rightArrow">
            <a:avLst>
              <a:gd name="adj1" fmla="val 50000"/>
              <a:gd name="adj2" fmla="val 83262"/>
            </a:avLst>
          </a:prstGeom>
          <a:solidFill>
            <a:srgbClr val="00B4C2"/>
          </a:solidFill>
          <a:ln>
            <a:solidFill>
              <a:srgbClr val="0088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右矢印 18">
            <a:extLst>
              <a:ext uri="{FF2B5EF4-FFF2-40B4-BE49-F238E27FC236}">
                <a16:creationId xmlns:a16="http://schemas.microsoft.com/office/drawing/2014/main" id="{B4764E14-810A-5444-847F-47EFC2F04053}"/>
              </a:ext>
            </a:extLst>
          </p:cNvPr>
          <p:cNvSpPr/>
          <p:nvPr/>
        </p:nvSpPr>
        <p:spPr>
          <a:xfrm>
            <a:off x="8012540" y="3018778"/>
            <a:ext cx="754979" cy="424783"/>
          </a:xfrm>
          <a:prstGeom prst="rightArrow">
            <a:avLst>
              <a:gd name="adj1" fmla="val 50000"/>
              <a:gd name="adj2" fmla="val 83262"/>
            </a:avLst>
          </a:prstGeom>
          <a:solidFill>
            <a:srgbClr val="00B4C2"/>
          </a:solidFill>
          <a:ln>
            <a:solidFill>
              <a:srgbClr val="0088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19">
            <a:extLst>
              <a:ext uri="{FF2B5EF4-FFF2-40B4-BE49-F238E27FC236}">
                <a16:creationId xmlns:a16="http://schemas.microsoft.com/office/drawing/2014/main" id="{CF7E64D4-C49E-D741-B544-F8C068F94E91}"/>
              </a:ext>
            </a:extLst>
          </p:cNvPr>
          <p:cNvSpPr txBox="1"/>
          <p:nvPr/>
        </p:nvSpPr>
        <p:spPr>
          <a:xfrm>
            <a:off x="3566476" y="2542931"/>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inbound</a:t>
            </a:r>
            <a:endParaRPr kumimoji="1" lang="ja-JP" altLang="en-US" sz="2000" dirty="0">
              <a:solidFill>
                <a:srgbClr val="008892"/>
              </a:solidFill>
              <a:latin typeface="Calibri" panose="020F0502020204030204" pitchFamily="34" charset="0"/>
            </a:endParaRPr>
          </a:p>
        </p:txBody>
      </p:sp>
      <p:sp>
        <p:nvSpPr>
          <p:cNvPr id="34" name="テキスト ボックス 23">
            <a:extLst>
              <a:ext uri="{FF2B5EF4-FFF2-40B4-BE49-F238E27FC236}">
                <a16:creationId xmlns:a16="http://schemas.microsoft.com/office/drawing/2014/main" id="{415340E9-7EC6-BB4A-8D7A-FC9BDA2D1528}"/>
              </a:ext>
            </a:extLst>
          </p:cNvPr>
          <p:cNvSpPr txBox="1"/>
          <p:nvPr/>
        </p:nvSpPr>
        <p:spPr>
          <a:xfrm>
            <a:off x="5190654" y="2628321"/>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Training</a:t>
            </a:r>
            <a:endParaRPr kumimoji="1" lang="ja-JP" altLang="en-US" sz="2400" dirty="0">
              <a:solidFill>
                <a:srgbClr val="008892"/>
              </a:solidFill>
              <a:latin typeface="Calibri" panose="020F0502020204030204" pitchFamily="34" charset="0"/>
            </a:endParaRPr>
          </a:p>
        </p:txBody>
      </p:sp>
      <p:sp>
        <p:nvSpPr>
          <p:cNvPr id="35" name="テキスト ボックス 24">
            <a:extLst>
              <a:ext uri="{FF2B5EF4-FFF2-40B4-BE49-F238E27FC236}">
                <a16:creationId xmlns:a16="http://schemas.microsoft.com/office/drawing/2014/main" id="{77494C88-36C1-584C-B753-53256BB07399}"/>
              </a:ext>
            </a:extLst>
          </p:cNvPr>
          <p:cNvSpPr txBox="1"/>
          <p:nvPr/>
        </p:nvSpPr>
        <p:spPr>
          <a:xfrm>
            <a:off x="5190654" y="3208436"/>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Policy</a:t>
            </a:r>
            <a:endParaRPr kumimoji="1" lang="ja-JP" altLang="en-US" sz="2400" dirty="0">
              <a:solidFill>
                <a:srgbClr val="008892"/>
              </a:solidFill>
              <a:latin typeface="Calibri" panose="020F0502020204030204" pitchFamily="34" charset="0"/>
            </a:endParaRPr>
          </a:p>
        </p:txBody>
      </p:sp>
      <p:sp>
        <p:nvSpPr>
          <p:cNvPr id="36" name="テキスト ボックス 25">
            <a:extLst>
              <a:ext uri="{FF2B5EF4-FFF2-40B4-BE49-F238E27FC236}">
                <a16:creationId xmlns:a16="http://schemas.microsoft.com/office/drawing/2014/main" id="{C9A18567-6114-9745-8736-C77FE471AF41}"/>
              </a:ext>
            </a:extLst>
          </p:cNvPr>
          <p:cNvSpPr txBox="1"/>
          <p:nvPr/>
        </p:nvSpPr>
        <p:spPr>
          <a:xfrm>
            <a:off x="5190654" y="3788550"/>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Process</a:t>
            </a:r>
            <a:endParaRPr kumimoji="1" lang="ja-JP" altLang="en-US" sz="2400" dirty="0">
              <a:solidFill>
                <a:srgbClr val="008892"/>
              </a:solidFill>
              <a:latin typeface="Calibri" panose="020F0502020204030204" pitchFamily="34" charset="0"/>
            </a:endParaRPr>
          </a:p>
        </p:txBody>
      </p:sp>
      <p:sp>
        <p:nvSpPr>
          <p:cNvPr id="37" name="Google Shape;285;p35">
            <a:extLst>
              <a:ext uri="{FF2B5EF4-FFF2-40B4-BE49-F238E27FC236}">
                <a16:creationId xmlns:a16="http://schemas.microsoft.com/office/drawing/2014/main" id="{884C5250-6671-6A46-96A4-0E079FE1368F}"/>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Defines Inflection Points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Companies have the flexibility to decide the content of each specific process, policies and training.</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Our Online Self-Certification Questionnaire</a:t>
            </a:r>
            <a:endParaRPr dirty="0"/>
          </a:p>
        </p:txBody>
      </p:sp>
      <p:pic>
        <p:nvPicPr>
          <p:cNvPr id="3" name="Picture 2" descr="A screenshot of a cell phone&#10;&#10;Description automatically generated">
            <a:extLst>
              <a:ext uri="{FF2B5EF4-FFF2-40B4-BE49-F238E27FC236}">
                <a16:creationId xmlns:a16="http://schemas.microsoft.com/office/drawing/2014/main" id="{3B6E56A2-6417-8244-8E32-00F8D66C6FEC}"/>
              </a:ext>
            </a:extLst>
          </p:cNvPr>
          <p:cNvPicPr>
            <a:picLocks noChangeAspect="1"/>
          </p:cNvPicPr>
          <p:nvPr/>
        </p:nvPicPr>
        <p:blipFill>
          <a:blip r:embed="rId3"/>
          <a:stretch>
            <a:fillRect/>
          </a:stretch>
        </p:blipFill>
        <p:spPr>
          <a:xfrm>
            <a:off x="1341016" y="1232032"/>
            <a:ext cx="9509967" cy="5491213"/>
          </a:xfrm>
          <a:prstGeom prst="rect">
            <a:avLst/>
          </a:prstGeom>
        </p:spPr>
      </p:pic>
    </p:spTree>
    <p:extLst>
      <p:ext uri="{BB962C8B-B14F-4D97-AF65-F5344CB8AC3E}">
        <p14:creationId xmlns:p14="http://schemas.microsoft.com/office/powerpoint/2010/main" val="1280684744"/>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1033</Words>
  <Application>Microsoft Macintosh PowerPoint</Application>
  <PresentationFormat>Widescreen</PresentationFormat>
  <Paragraphs>76</Paragraphs>
  <Slides>22</Slides>
  <Notes>22</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22</vt:i4>
      </vt:variant>
    </vt:vector>
  </HeadingPairs>
  <TitlesOfParts>
    <vt:vector size="26" baseType="lpstr">
      <vt:lpstr>Arial</vt:lpstr>
      <vt:lpstr>Calibri</vt:lpstr>
      <vt:lpstr>Office Theme</vt:lpstr>
      <vt:lpstr>Office Theme</vt:lpstr>
      <vt:lpstr>PowerPoint Presentation</vt:lpstr>
      <vt:lpstr>PowerPoint Presentation</vt:lpstr>
      <vt:lpstr>Compliance – A gateway to access</vt:lpstr>
      <vt:lpstr>How do I trust my open source supply chain?</vt:lpstr>
      <vt:lpstr>The OpenChain Project defines the key requirements for a quality compliance program. </vt:lpstr>
      <vt:lpstr>OpenChain is a simple, effective standard for organizations of all sizes in all markets.</vt:lpstr>
      <vt:lpstr>OpenChain Defines Inflection Points</vt:lpstr>
      <vt:lpstr>Companies have the flexibility to decide the content of each specific process, policies and training.</vt:lpstr>
      <vt:lpstr>Our Online Self-Certification Questionnaire</vt:lpstr>
      <vt:lpstr>If a company can answer “Yes” to each question they are OpenChain Conformant.</vt:lpstr>
      <vt:lpstr>PowerPoint Presentation</vt:lpstr>
      <vt:lpstr>PowerPoint Presentation</vt:lpstr>
      <vt:lpstr>Audited Certification is an Option</vt:lpstr>
      <vt:lpstr>Commercial Support Is Available</vt:lpstr>
      <vt:lpstr>The OpenChain Project provides comprehensive and free reference material to help with conformance.</vt:lpstr>
      <vt:lpstr>OpenChain is run by user companies for user companies.</vt:lpstr>
      <vt:lpstr>PowerPoint Presentation</vt:lpstr>
      <vt:lpstr>OpenChain is Community First</vt:lpstr>
      <vt:lpstr>Work Teams supporting OpenChain:</vt:lpstr>
      <vt:lpstr>OpenChain: raising all the boats for the benefit of all.</vt:lpstr>
      <vt:lpstr>Be part of this</vt:lpstr>
      <vt:lpstr>coughlan@linux.com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Coughlan Shane</dc:creator>
  <cp:lastModifiedBy>Microsoft Office User</cp:lastModifiedBy>
  <cp:revision>8</cp:revision>
  <dcterms:created xsi:type="dcterms:W3CDTF">2019-04-09T08:37:53Z</dcterms:created>
  <dcterms:modified xsi:type="dcterms:W3CDTF">2019-04-26T07:39:16Z</dcterms:modified>
</cp:coreProperties>
</file>